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4" d="100"/>
          <a:sy n="74" d="100"/>
        </p:scale>
        <p:origin x="45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38547"/>
            <a:ext cx="8915399" cy="969818"/>
          </a:xfrm>
        </p:spPr>
        <p:txBody>
          <a:bodyPr/>
          <a:lstStyle/>
          <a:p>
            <a:pPr algn="ctr"/>
            <a:r>
              <a:rPr lang="sr-Latn-RS" b="1" dirty="0" smtClean="0">
                <a:latin typeface="Times New Roman" panose="02020603050405020304" pitchFamily="18" charset="0"/>
                <a:cs typeface="Times New Roman" panose="02020603050405020304" pitchFamily="18" charset="0"/>
              </a:rPr>
              <a:t>NEMAČKA</a:t>
            </a:r>
            <a:r>
              <a:rPr lang="sr-Latn-RS" b="1" dirty="0" smtClean="0"/>
              <a:t> </a:t>
            </a:r>
            <a:r>
              <a:rPr lang="sr-Latn-RS" b="1" dirty="0" smtClean="0">
                <a:latin typeface="Times New Roman" panose="02020603050405020304" pitchFamily="18" charset="0"/>
                <a:cs typeface="Times New Roman" panose="02020603050405020304" pitchFamily="18" charset="0"/>
              </a:rPr>
              <a:t>MUZIKA</a:t>
            </a:r>
            <a:endParaRPr lang="sr-Latn-R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967345" y="3012733"/>
            <a:ext cx="4237123" cy="2815411"/>
          </a:xfrm>
          <a:prstGeom prst="rect">
            <a:avLst/>
          </a:prstGeom>
        </p:spPr>
      </p:pic>
      <p:pic>
        <p:nvPicPr>
          <p:cNvPr id="6" name="Picture 5"/>
          <p:cNvPicPr>
            <a:picLocks noChangeAspect="1"/>
          </p:cNvPicPr>
          <p:nvPr/>
        </p:nvPicPr>
        <p:blipFill>
          <a:blip r:embed="rId3"/>
          <a:stretch>
            <a:fillRect/>
          </a:stretch>
        </p:blipFill>
        <p:spPr>
          <a:xfrm>
            <a:off x="7444509" y="3012733"/>
            <a:ext cx="4396509" cy="2932472"/>
          </a:xfrm>
          <a:prstGeom prst="rect">
            <a:avLst/>
          </a:prstGeom>
        </p:spPr>
      </p:pic>
    </p:spTree>
    <p:extLst>
      <p:ext uri="{BB962C8B-B14F-4D97-AF65-F5344CB8AC3E}">
        <p14:creationId xmlns:p14="http://schemas.microsoft.com/office/powerpoint/2010/main" val="387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255" y="100640"/>
            <a:ext cx="8770647" cy="749105"/>
          </a:xfrm>
        </p:spPr>
        <p:txBody>
          <a:bodyPr/>
          <a:lstStyle/>
          <a:p>
            <a:pPr algn="ctr"/>
            <a:r>
              <a:rPr lang="sr-Latn-RS" b="1" dirty="0" smtClean="0">
                <a:latin typeface="Times New Roman" panose="02020603050405020304" pitchFamily="18" charset="0"/>
                <a:cs typeface="Times New Roman" panose="02020603050405020304" pitchFamily="18" charset="0"/>
              </a:rPr>
              <a:t>ISTORIJA NEMAČKE MUZIKE</a:t>
            </a:r>
            <a:endParaRPr lang="sr-Latn-RS"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662546" y="849745"/>
            <a:ext cx="9842066" cy="5624946"/>
          </a:xfrm>
        </p:spPr>
        <p:txBody>
          <a:bodyPr/>
          <a:lstStyle/>
          <a:p>
            <a:pPr algn="ctr"/>
            <a:r>
              <a:rPr lang="sr-Latn-RS" sz="2400" dirty="0" smtClean="0">
                <a:latin typeface="Times New Roman" panose="02020603050405020304" pitchFamily="18" charset="0"/>
                <a:cs typeface="Times New Roman" panose="02020603050405020304" pitchFamily="18" charset="0"/>
              </a:rPr>
              <a:t>Nemačka muzička scena je od sedamdesetih godina prošlog veka bila inspiracija umetnicima iz celog sveta.Sedamdesetih godina svet pop muzike bio je čudnovato raznolik.Na top listama tih godina bili su disko i glem rok,pored legendarnih bendova poput „</a:t>
            </a:r>
            <a:r>
              <a:rPr lang="sr-Latn-RS" sz="2400" b="1" dirty="0" smtClean="0">
                <a:latin typeface="Times New Roman" panose="02020603050405020304" pitchFamily="18" charset="0"/>
                <a:cs typeface="Times New Roman" panose="02020603050405020304" pitchFamily="18" charset="0"/>
              </a:rPr>
              <a:t>Dženezis“ i „Pink flojd“.</a:t>
            </a:r>
          </a:p>
          <a:p>
            <a:pPr algn="ctr"/>
            <a:r>
              <a:rPr lang="sr-Latn-RS" sz="2400" dirty="0" smtClean="0">
                <a:latin typeface="Times New Roman" panose="02020603050405020304" pitchFamily="18" charset="0"/>
                <a:cs typeface="Times New Roman" panose="02020603050405020304" pitchFamily="18" charset="0"/>
              </a:rPr>
              <a:t>Onda na scenu stupaju i Nemci.U Zapadnom Berlinu sastaju se umetnici koji se uglavnom posvećuju elektronskom zvuku,i istražuju mogućnost </a:t>
            </a:r>
            <a:r>
              <a:rPr lang="sr-Latn-RS" sz="2400" b="1" dirty="0" smtClean="0">
                <a:latin typeface="Times New Roman" panose="02020603050405020304" pitchFamily="18" charset="0"/>
                <a:cs typeface="Times New Roman" panose="02020603050405020304" pitchFamily="18" charset="0"/>
              </a:rPr>
              <a:t>si</a:t>
            </a:r>
            <a:r>
              <a:rPr lang="sr-Latn-RS" sz="2400" b="1" dirty="0" smtClean="0">
                <a:latin typeface="Times New Roman" panose="02020603050405020304" pitchFamily="18" charset="0"/>
                <a:cs typeface="Times New Roman" panose="02020603050405020304" pitchFamily="18" charset="0"/>
              </a:rPr>
              <a:t>n</a:t>
            </a:r>
            <a:r>
              <a:rPr lang="sr-Latn-RS" sz="2400" b="1" dirty="0" smtClean="0">
                <a:latin typeface="Times New Roman" panose="02020603050405020304" pitchFamily="18" charset="0"/>
                <a:cs typeface="Times New Roman" panose="02020603050405020304" pitchFamily="18" charset="0"/>
              </a:rPr>
              <a:t>tisajzera</a:t>
            </a:r>
            <a:r>
              <a:rPr lang="sr-Latn-RS" sz="2400" dirty="0" smtClean="0">
                <a:latin typeface="Times New Roman" panose="02020603050405020304" pitchFamily="18" charset="0"/>
                <a:cs typeface="Times New Roman" panose="02020603050405020304" pitchFamily="18" charset="0"/>
              </a:rPr>
              <a:t>.Jedna </a:t>
            </a:r>
            <a:r>
              <a:rPr lang="sr-Latn-RS" sz="2400" dirty="0" smtClean="0">
                <a:latin typeface="Times New Roman" panose="02020603050405020304" pitchFamily="18" charset="0"/>
                <a:cs typeface="Times New Roman" panose="02020603050405020304" pitchFamily="18" charset="0"/>
              </a:rPr>
              <a:t>od prvih grupa bila je „</a:t>
            </a:r>
            <a:r>
              <a:rPr lang="sr-Latn-RS" sz="2400" b="1" dirty="0" smtClean="0">
                <a:latin typeface="Times New Roman" panose="02020603050405020304" pitchFamily="18" charset="0"/>
                <a:cs typeface="Times New Roman" panose="02020603050405020304" pitchFamily="18" charset="0"/>
              </a:rPr>
              <a:t>Tangerine Dream“</a:t>
            </a:r>
            <a:r>
              <a:rPr lang="sr-Latn-RS" sz="2400" dirty="0" smtClean="0">
                <a:latin typeface="Times New Roman" panose="02020603050405020304" pitchFamily="18" charset="0"/>
                <a:cs typeface="Times New Roman" panose="02020603050405020304" pitchFamily="18" charset="0"/>
              </a:rPr>
              <a:t>.</a:t>
            </a:r>
          </a:p>
          <a:p>
            <a:pPr algn="ctr"/>
            <a:r>
              <a:rPr lang="sr-Latn-RS" sz="2400" dirty="0" smtClean="0">
                <a:latin typeface="Times New Roman" panose="02020603050405020304" pitchFamily="18" charset="0"/>
                <a:cs typeface="Times New Roman" panose="02020603050405020304" pitchFamily="18" charset="0"/>
              </a:rPr>
              <a:t>Za bubnjevima sedeo je izvesni Klaus Schulze,koji je tokom vremena otkrio svoje interesovanje za sintetički zvuk i ubrzo se posvetio sopstvenim projektima.1972.godine izdaje prvi album pod nazivom </a:t>
            </a:r>
            <a:r>
              <a:rPr lang="sr-Latn-RS" sz="2400" b="1" dirty="0" smtClean="0">
                <a:latin typeface="Times New Roman" panose="02020603050405020304" pitchFamily="18" charset="0"/>
                <a:cs typeface="Times New Roman" panose="02020603050405020304" pitchFamily="18" charset="0"/>
              </a:rPr>
              <a:t>„Irrlicht“.</a:t>
            </a:r>
          </a:p>
          <a:p>
            <a:pPr algn="ctr"/>
            <a:r>
              <a:rPr lang="sr-Latn-RS" sz="2400" b="1" dirty="0" smtClean="0">
                <a:latin typeface="Times New Roman" panose="02020603050405020304" pitchFamily="18" charset="0"/>
                <a:cs typeface="Times New Roman" panose="02020603050405020304" pitchFamily="18" charset="0"/>
              </a:rPr>
              <a:t>Neki od najvećih hitova Klausa Schulze-a su: Euro Caravan,My Ty she,Bayeruth Return...</a:t>
            </a:r>
          </a:p>
          <a:p>
            <a:endParaRPr lang="sr-Latn-R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5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4" y="5085273"/>
            <a:ext cx="9578109" cy="1689599"/>
          </a:xfrm>
        </p:spPr>
        <p:txBody>
          <a:bodyPr>
            <a:normAutofit/>
          </a:bodyPr>
          <a:lstStyle/>
          <a:p>
            <a:r>
              <a:rPr lang="sr-Latn-RS" sz="2800" b="1" dirty="0" smtClean="0">
                <a:latin typeface="Times New Roman" panose="02020603050405020304" pitchFamily="18" charset="0"/>
                <a:cs typeface="Times New Roman" panose="02020603050405020304" pitchFamily="18" charset="0"/>
              </a:rPr>
              <a:t>Članovi benda „Tangerine dream</a:t>
            </a:r>
            <a:r>
              <a:rPr lang="sr-Latn-RS" sz="2400" b="1" dirty="0" smtClean="0">
                <a:latin typeface="Times New Roman" panose="02020603050405020304" pitchFamily="18" charset="0"/>
                <a:cs typeface="Times New Roman" panose="02020603050405020304" pitchFamily="18" charset="0"/>
              </a:rPr>
              <a:t>“                    </a:t>
            </a:r>
            <a:r>
              <a:rPr lang="sr-Latn-RS" sz="2800" b="1" dirty="0" smtClean="0">
                <a:latin typeface="Times New Roman" panose="02020603050405020304" pitchFamily="18" charset="0"/>
                <a:cs typeface="Times New Roman" panose="02020603050405020304" pitchFamily="18" charset="0"/>
              </a:rPr>
              <a:t>Klaus Schulze</a:t>
            </a:r>
            <a:endParaRPr lang="sr-Latn-R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30964" y="1343891"/>
            <a:ext cx="4429125" cy="3505200"/>
          </a:xfrm>
          <a:prstGeom prst="rect">
            <a:avLst/>
          </a:prstGeom>
        </p:spPr>
      </p:pic>
      <p:pic>
        <p:nvPicPr>
          <p:cNvPr id="4" name="Picture 3"/>
          <p:cNvPicPr>
            <a:picLocks noChangeAspect="1"/>
          </p:cNvPicPr>
          <p:nvPr/>
        </p:nvPicPr>
        <p:blipFill>
          <a:blip r:embed="rId3"/>
          <a:stretch>
            <a:fillRect/>
          </a:stretch>
        </p:blipFill>
        <p:spPr>
          <a:xfrm>
            <a:off x="7059904" y="1450109"/>
            <a:ext cx="4427246" cy="3398982"/>
          </a:xfrm>
          <a:prstGeom prst="rect">
            <a:avLst/>
          </a:prstGeom>
        </p:spPr>
      </p:pic>
    </p:spTree>
    <p:extLst>
      <p:ext uri="{BB962C8B-B14F-4D97-AF65-F5344CB8AC3E}">
        <p14:creationId xmlns:p14="http://schemas.microsoft.com/office/powerpoint/2010/main" val="34230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13" y="-240146"/>
            <a:ext cx="10900691" cy="1109323"/>
          </a:xfrm>
        </p:spPr>
        <p:txBody>
          <a:bodyPr/>
          <a:lstStyle/>
          <a:p>
            <a:pPr algn="ctr"/>
            <a:r>
              <a:rPr lang="sr-Latn-RS" b="1" dirty="0" smtClean="0">
                <a:latin typeface="Times New Roman" panose="02020603050405020304" pitchFamily="18" charset="0"/>
                <a:cs typeface="Times New Roman" panose="02020603050405020304" pitchFamily="18" charset="0"/>
              </a:rPr>
              <a:t>DUO KAN</a:t>
            </a:r>
            <a:endParaRPr lang="sr-Latn-RS"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634836" y="794328"/>
            <a:ext cx="9869775" cy="5412508"/>
          </a:xfrm>
        </p:spPr>
        <p:txBody>
          <a:bodyPr>
            <a:normAutofit/>
          </a:bodyPr>
          <a:lstStyle/>
          <a:p>
            <a:pPr algn="ctr"/>
            <a:r>
              <a:rPr lang="sr-Latn-RS" sz="2200" dirty="0" smtClean="0">
                <a:latin typeface="Times New Roman" panose="02020603050405020304" pitchFamily="18" charset="0"/>
                <a:cs typeface="Times New Roman" panose="02020603050405020304" pitchFamily="18" charset="0"/>
              </a:rPr>
              <a:t>„Duo Kan“ je bend koji je osnovan 1968.godine u Kelnu,na basu jedan od učenika Štokhauzena,Holger Čukai,i na bubnjevima džez muzičara Jaki Libecajt.</a:t>
            </a:r>
          </a:p>
          <a:p>
            <a:pPr algn="ctr"/>
            <a:r>
              <a:rPr lang="sr-Latn-RS" sz="2200" dirty="0">
                <a:latin typeface="Times New Roman" panose="02020603050405020304" pitchFamily="18" charset="0"/>
                <a:cs typeface="Times New Roman" panose="02020603050405020304" pitchFamily="18" charset="0"/>
              </a:rPr>
              <a:t>Od samog početka je bilo jasno da neće svirati uobičajeni rokenrol, pošto napuštaju kalupe, improvizuju, ugrađuju etno muziku, kasnije i razne zvuke i elektroniku. Tek 1975. napravljen je ugovor sa jednom velikom izdavačkom kućom i </a:t>
            </a:r>
            <a:r>
              <a:rPr lang="sr-Latn-RS" sz="2200" dirty="0" smtClean="0">
                <a:latin typeface="Times New Roman" panose="02020603050405020304" pitchFamily="18" charset="0"/>
                <a:cs typeface="Times New Roman" panose="02020603050405020304" pitchFamily="18" charset="0"/>
              </a:rPr>
              <a:t>tek </a:t>
            </a:r>
            <a:r>
              <a:rPr lang="sr-Latn-RS" sz="2200" dirty="0">
                <a:latin typeface="Times New Roman" panose="02020603050405020304" pitchFamily="18" charset="0"/>
                <a:cs typeface="Times New Roman" panose="02020603050405020304" pitchFamily="18" charset="0"/>
              </a:rPr>
              <a:t>posle mnogo godina, muzičari iz celog sveta otkrivaju Kan</a:t>
            </a:r>
            <a:r>
              <a:rPr lang="sr-Latn-RS" sz="2200" dirty="0" smtClean="0">
                <a:latin typeface="Times New Roman" panose="02020603050405020304" pitchFamily="18" charset="0"/>
                <a:cs typeface="Times New Roman" panose="02020603050405020304" pitchFamily="18" charset="0"/>
              </a:rPr>
              <a:t>.</a:t>
            </a:r>
          </a:p>
          <a:p>
            <a:pPr algn="ctr"/>
            <a:r>
              <a:rPr lang="sr-Latn-RS" sz="2200" dirty="0" smtClean="0">
                <a:latin typeface="Times New Roman" panose="02020603050405020304" pitchFamily="18" charset="0"/>
                <a:cs typeface="Times New Roman" panose="02020603050405020304" pitchFamily="18" charset="0"/>
              </a:rPr>
              <a:t>Album </a:t>
            </a:r>
            <a:r>
              <a:rPr lang="sr-Latn-RS" sz="2200" dirty="0">
                <a:latin typeface="Times New Roman" panose="02020603050405020304" pitchFamily="18" charset="0"/>
                <a:cs typeface="Times New Roman" panose="02020603050405020304" pitchFamily="18" charset="0"/>
              </a:rPr>
              <a:t>"Virgin Killer" je 1976. u Japanu bio zlatan, nakon čega je rasprodata i Nipon turneja. </a:t>
            </a:r>
            <a:endParaRPr lang="sr-Latn-RS" sz="2200" dirty="0" smtClean="0">
              <a:latin typeface="Times New Roman" panose="02020603050405020304" pitchFamily="18" charset="0"/>
              <a:cs typeface="Times New Roman" panose="02020603050405020304" pitchFamily="18" charset="0"/>
            </a:endParaRPr>
          </a:p>
          <a:p>
            <a:pPr algn="ctr"/>
            <a:r>
              <a:rPr lang="sr-Latn-RS" sz="2200" dirty="0" smtClean="0">
                <a:latin typeface="Times New Roman" panose="02020603050405020304" pitchFamily="18" charset="0"/>
                <a:cs typeface="Times New Roman" panose="02020603050405020304" pitchFamily="18" charset="0"/>
              </a:rPr>
              <a:t>Tri </a:t>
            </a:r>
            <a:r>
              <a:rPr lang="sr-Latn-RS" sz="2200" dirty="0">
                <a:latin typeface="Times New Roman" panose="02020603050405020304" pitchFamily="18" charset="0"/>
                <a:cs typeface="Times New Roman" panose="02020603050405020304" pitchFamily="18" charset="0"/>
              </a:rPr>
              <a:t>godine kasnije, bend je pokušao da se probije u Sjedinjenim Američkim Državama, </a:t>
            </a:r>
            <a:r>
              <a:rPr lang="sr-Latn-RS" sz="2200" dirty="0" smtClean="0">
                <a:latin typeface="Times New Roman" panose="02020603050405020304" pitchFamily="18" charset="0"/>
                <a:cs typeface="Times New Roman" panose="02020603050405020304" pitchFamily="18" charset="0"/>
              </a:rPr>
              <a:t>nastupom </a:t>
            </a:r>
            <a:r>
              <a:rPr lang="sr-Latn-RS" sz="2200" dirty="0">
                <a:latin typeface="Times New Roman" panose="02020603050405020304" pitchFamily="18" charset="0"/>
                <a:cs typeface="Times New Roman" panose="02020603050405020304" pitchFamily="18" charset="0"/>
              </a:rPr>
              <a:t>na festivalu pred 60.000 ljudi - pored AC/DC i Aerosmita</a:t>
            </a:r>
            <a:r>
              <a:rPr lang="sr-Latn-RS" sz="2200" dirty="0" smtClean="0">
                <a:latin typeface="Times New Roman" panose="02020603050405020304" pitchFamily="18" charset="0"/>
                <a:cs typeface="Times New Roman" panose="02020603050405020304" pitchFamily="18" charset="0"/>
              </a:rPr>
              <a:t>.</a:t>
            </a:r>
          </a:p>
          <a:p>
            <a:pPr algn="ctr"/>
            <a:r>
              <a:rPr lang="sr-Latn-RS" sz="2200" dirty="0">
                <a:latin typeface="Times New Roman" panose="02020603050405020304" pitchFamily="18" charset="0"/>
                <a:cs typeface="Times New Roman" panose="02020603050405020304" pitchFamily="18" charset="0"/>
              </a:rPr>
              <a:t>Album "Love at first Sting" katapultirao je bend 1984. godine na nebo "metal </a:t>
            </a:r>
            <a:r>
              <a:rPr lang="sr-Latn-RS" sz="2200" dirty="0" smtClean="0">
                <a:latin typeface="Times New Roman" panose="02020603050405020304" pitchFamily="18" charset="0"/>
                <a:cs typeface="Times New Roman" panose="02020603050405020304" pitchFamily="18" charset="0"/>
              </a:rPr>
              <a:t>scene„.</a:t>
            </a:r>
          </a:p>
          <a:p>
            <a:pPr algn="ctr"/>
            <a:r>
              <a:rPr lang="pl-PL" sz="2200" dirty="0">
                <a:latin typeface="Times New Roman" panose="02020603050405020304" pitchFamily="18" charset="0"/>
                <a:cs typeface="Times New Roman" panose="02020603050405020304" pitchFamily="18" charset="0"/>
              </a:rPr>
              <a:t>Ploče se prodaju u ogromnim tiražima, na koncerte dolazi i do 400.000 posetilaca</a:t>
            </a:r>
            <a:r>
              <a:rPr lang="pl-PL" sz="2200" dirty="0" smtClean="0">
                <a:latin typeface="Times New Roman" panose="02020603050405020304" pitchFamily="18" charset="0"/>
                <a:cs typeface="Times New Roman" panose="02020603050405020304" pitchFamily="18" charset="0"/>
              </a:rPr>
              <a:t>.</a:t>
            </a:r>
          </a:p>
          <a:p>
            <a:endParaRPr lang="sr-Latn-RS" dirty="0"/>
          </a:p>
        </p:txBody>
      </p:sp>
    </p:spTree>
    <p:extLst>
      <p:ext uri="{BB962C8B-B14F-4D97-AF65-F5344CB8AC3E}">
        <p14:creationId xmlns:p14="http://schemas.microsoft.com/office/powerpoint/2010/main" val="197025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245" y="-350982"/>
            <a:ext cx="7336931" cy="1468800"/>
          </a:xfrm>
        </p:spPr>
        <p:txBody>
          <a:bodyPr/>
          <a:lstStyle/>
          <a:p>
            <a:r>
              <a:rPr lang="sr-Latn-RS" b="1" dirty="0" smtClean="0"/>
              <a:t>RAMMSTEIN</a:t>
            </a:r>
            <a:endParaRPr lang="sr-Latn-RS" b="1" dirty="0"/>
          </a:p>
        </p:txBody>
      </p:sp>
      <p:sp>
        <p:nvSpPr>
          <p:cNvPr id="3" name="Text Placeholder 2"/>
          <p:cNvSpPr>
            <a:spLocks noGrp="1"/>
          </p:cNvSpPr>
          <p:nvPr>
            <p:ph type="body" idx="1"/>
          </p:nvPr>
        </p:nvSpPr>
        <p:spPr>
          <a:xfrm>
            <a:off x="1597891" y="1117818"/>
            <a:ext cx="9864436" cy="5661673"/>
          </a:xfrm>
        </p:spPr>
        <p:txBody>
          <a:bodyPr>
            <a:normAutofit lnSpcReduction="10000"/>
          </a:bodyPr>
          <a:lstStyle/>
          <a:p>
            <a:pPr algn="ctr"/>
            <a:r>
              <a:rPr lang="sr-Latn-RS" dirty="0" smtClean="0"/>
              <a:t>„</a:t>
            </a:r>
            <a:r>
              <a:rPr lang="sr-Latn-RS" sz="2400" b="1" dirty="0" smtClean="0">
                <a:latin typeface="Times New Roman" panose="02020603050405020304" pitchFamily="18" charset="0"/>
                <a:cs typeface="Times New Roman" panose="02020603050405020304" pitchFamily="18" charset="0"/>
              </a:rPr>
              <a:t>Rammstein</a:t>
            </a:r>
            <a:r>
              <a:rPr lang="sr-Latn-RS" sz="2400" dirty="0" smtClean="0">
                <a:latin typeface="Times New Roman" panose="02020603050405020304" pitchFamily="18" charset="0"/>
                <a:cs typeface="Times New Roman" panose="02020603050405020304" pitchFamily="18" charset="0"/>
              </a:rPr>
              <a:t>“ </a:t>
            </a:r>
            <a:r>
              <a:rPr lang="sr-Latn-RS" sz="2400" dirty="0">
                <a:latin typeface="Times New Roman" panose="02020603050405020304" pitchFamily="18" charset="0"/>
                <a:cs typeface="Times New Roman" panose="02020603050405020304" pitchFamily="18" charset="0"/>
              </a:rPr>
              <a:t>je </a:t>
            </a:r>
            <a:r>
              <a:rPr lang="sr-Latn-RS" sz="2400" dirty="0" smtClean="0">
                <a:latin typeface="Times New Roman" panose="02020603050405020304" pitchFamily="18" charset="0"/>
                <a:cs typeface="Times New Roman" panose="02020603050405020304" pitchFamily="18" charset="0"/>
              </a:rPr>
              <a:t>nemački </a:t>
            </a:r>
            <a:r>
              <a:rPr lang="sr-Latn-RS" sz="2400" dirty="0">
                <a:latin typeface="Times New Roman" panose="02020603050405020304" pitchFamily="18" charset="0"/>
                <a:cs typeface="Times New Roman" panose="02020603050405020304" pitchFamily="18" charset="0"/>
              </a:rPr>
              <a:t>bend osnovan </a:t>
            </a:r>
            <a:r>
              <a:rPr lang="sr-Latn-RS" sz="2400" dirty="0" smtClean="0">
                <a:latin typeface="Times New Roman" panose="02020603050405020304" pitchFamily="18" charset="0"/>
                <a:cs typeface="Times New Roman" panose="02020603050405020304" pitchFamily="18" charset="0"/>
              </a:rPr>
              <a:t>1994.godine. </a:t>
            </a:r>
            <a:r>
              <a:rPr lang="sr-Latn-RS" sz="2400" dirty="0">
                <a:latin typeface="Times New Roman" panose="02020603050405020304" pitchFamily="18" charset="0"/>
                <a:cs typeface="Times New Roman" panose="02020603050405020304" pitchFamily="18" charset="0"/>
              </a:rPr>
              <a:t>Najpoznatiji su predstavnici muzičkog </a:t>
            </a:r>
            <a:r>
              <a:rPr lang="sr-Latn-RS" sz="2400" dirty="0" smtClean="0">
                <a:latin typeface="Times New Roman" panose="02020603050405020304" pitchFamily="18" charset="0"/>
                <a:cs typeface="Times New Roman" panose="02020603050405020304" pitchFamily="18" charset="0"/>
              </a:rPr>
              <a:t>smera </a:t>
            </a:r>
            <a:r>
              <a:rPr lang="sr-Latn-RS" sz="2400" dirty="0">
                <a:latin typeface="Times New Roman" panose="02020603050405020304" pitchFamily="18" charset="0"/>
                <a:cs typeface="Times New Roman" panose="02020603050405020304" pitchFamily="18" charset="0"/>
              </a:rPr>
              <a:t>zvanog industrijski metal u </a:t>
            </a:r>
            <a:r>
              <a:rPr lang="sr-Latn-RS" sz="2400" dirty="0" smtClean="0">
                <a:latin typeface="Times New Roman" panose="02020603050405020304" pitchFamily="18" charset="0"/>
                <a:cs typeface="Times New Roman" panose="02020603050405020304" pitchFamily="18" charset="0"/>
              </a:rPr>
              <a:t>svetu</a:t>
            </a:r>
            <a:r>
              <a:rPr lang="sr-Latn-RS" sz="2400" dirty="0">
                <a:latin typeface="Times New Roman" panose="02020603050405020304" pitchFamily="18" charset="0"/>
                <a:cs typeface="Times New Roman" panose="02020603050405020304" pitchFamily="18" charset="0"/>
              </a:rPr>
              <a:t>, a ujedno i </a:t>
            </a:r>
            <a:r>
              <a:rPr lang="sr-Latn-RS" sz="2400" dirty="0" smtClean="0">
                <a:latin typeface="Times New Roman" panose="02020603050405020304" pitchFamily="18" charset="0"/>
                <a:cs typeface="Times New Roman" panose="02020603050405020304" pitchFamily="18" charset="0"/>
              </a:rPr>
              <a:t>verovatno </a:t>
            </a:r>
            <a:r>
              <a:rPr lang="sr-Latn-RS" sz="2400" dirty="0">
                <a:latin typeface="Times New Roman" panose="02020603050405020304" pitchFamily="18" charset="0"/>
                <a:cs typeface="Times New Roman" panose="02020603050405020304" pitchFamily="18" charset="0"/>
              </a:rPr>
              <a:t>najpoznatiji </a:t>
            </a:r>
            <a:r>
              <a:rPr lang="sr-Latn-RS" sz="2400" dirty="0" smtClean="0">
                <a:latin typeface="Times New Roman" panose="02020603050405020304" pitchFamily="18" charset="0"/>
                <a:cs typeface="Times New Roman" panose="02020603050405020304" pitchFamily="18" charset="0"/>
              </a:rPr>
              <a:t>nemački </a:t>
            </a:r>
            <a:r>
              <a:rPr lang="sr-Latn-RS" sz="2400" dirty="0">
                <a:latin typeface="Times New Roman" panose="02020603050405020304" pitchFamily="18" charset="0"/>
                <a:cs typeface="Times New Roman" panose="02020603050405020304" pitchFamily="18" charset="0"/>
              </a:rPr>
              <a:t>sastav današnjice. Ime su dobili po zapadnoj </a:t>
            </a:r>
            <a:r>
              <a:rPr lang="sr-Latn-RS" sz="2400" dirty="0" smtClean="0">
                <a:latin typeface="Times New Roman" panose="02020603050405020304" pitchFamily="18" charset="0"/>
                <a:cs typeface="Times New Roman" panose="02020603050405020304" pitchFamily="18" charset="0"/>
              </a:rPr>
              <a:t>nemačkoj </a:t>
            </a:r>
            <a:r>
              <a:rPr lang="sr-Latn-RS" sz="2400" dirty="0">
                <a:latin typeface="Times New Roman" panose="02020603050405020304" pitchFamily="18" charset="0"/>
                <a:cs typeface="Times New Roman" panose="02020603050405020304" pitchFamily="18" charset="0"/>
              </a:rPr>
              <a:t>vojnoj zračnoj bazi Rammstein, koja je bila mjesto nesreće tokom zračnog skupa 1988. godine. Iako su gotovo svi tekstovi ovog benda na </a:t>
            </a:r>
            <a:r>
              <a:rPr lang="sr-Latn-RS" sz="2400" dirty="0" smtClean="0">
                <a:latin typeface="Times New Roman" panose="02020603050405020304" pitchFamily="18" charset="0"/>
                <a:cs typeface="Times New Roman" panose="02020603050405020304" pitchFamily="18" charset="0"/>
              </a:rPr>
              <a:t>nemačkom</a:t>
            </a:r>
            <a:r>
              <a:rPr lang="sr-Latn-RS" sz="2400" dirty="0">
                <a:latin typeface="Times New Roman" panose="02020603050405020304" pitchFamily="18" charset="0"/>
                <a:cs typeface="Times New Roman" panose="02020603050405020304" pitchFamily="18" charset="0"/>
              </a:rPr>
              <a:t>, to nije </a:t>
            </a:r>
            <a:r>
              <a:rPr lang="sr-Latn-RS" sz="2400" dirty="0" smtClean="0">
                <a:latin typeface="Times New Roman" panose="02020603050405020304" pitchFamily="18" charset="0"/>
                <a:cs typeface="Times New Roman" panose="02020603050405020304" pitchFamily="18" charset="0"/>
              </a:rPr>
              <a:t>uticalo </a:t>
            </a:r>
            <a:r>
              <a:rPr lang="sr-Latn-RS" sz="2400" dirty="0">
                <a:latin typeface="Times New Roman" panose="02020603050405020304" pitchFamily="18" charset="0"/>
                <a:cs typeface="Times New Roman" panose="02020603050405020304" pitchFamily="18" charset="0"/>
              </a:rPr>
              <a:t>na njihovu popularnost u </a:t>
            </a:r>
            <a:r>
              <a:rPr lang="sr-Latn-RS" sz="2400" dirty="0" smtClean="0">
                <a:latin typeface="Times New Roman" panose="02020603050405020304" pitchFamily="18" charset="0"/>
                <a:cs typeface="Times New Roman" panose="02020603050405020304" pitchFamily="18" charset="0"/>
              </a:rPr>
              <a:t>celoj Evropi</a:t>
            </a:r>
            <a:r>
              <a:rPr lang="sr-Latn-RS" sz="2400" dirty="0">
                <a:latin typeface="Times New Roman" panose="02020603050405020304" pitchFamily="18" charset="0"/>
                <a:cs typeface="Times New Roman" panose="02020603050405020304" pitchFamily="18" charset="0"/>
              </a:rPr>
              <a:t>, SAD-u, Australiji i Novom </a:t>
            </a:r>
            <a:r>
              <a:rPr lang="sr-Latn-RS" sz="2400" dirty="0" smtClean="0">
                <a:latin typeface="Times New Roman" panose="02020603050405020304" pitchFamily="18" charset="0"/>
                <a:cs typeface="Times New Roman" panose="02020603050405020304" pitchFamily="18" charset="0"/>
              </a:rPr>
              <a:t>Zelandu.</a:t>
            </a:r>
          </a:p>
          <a:p>
            <a:pPr algn="ctr"/>
            <a:r>
              <a:rPr lang="sr-Latn-RS" sz="2400" dirty="0" smtClean="0">
                <a:latin typeface="Times New Roman" panose="02020603050405020304" pitchFamily="18" charset="0"/>
                <a:cs typeface="Times New Roman" panose="02020603050405020304" pitchFamily="18" charset="0"/>
              </a:rPr>
              <a:t>Bend se sastoji od:</a:t>
            </a:r>
            <a:endParaRPr lang="sr-Latn-RS" sz="2400" dirty="0">
              <a:latin typeface="Times New Roman" panose="02020603050405020304" pitchFamily="18" charset="0"/>
              <a:cs typeface="Times New Roman" panose="02020603050405020304" pitchFamily="18" charset="0"/>
            </a:endParaRPr>
          </a:p>
          <a:p>
            <a:pPr algn="ctr"/>
            <a:r>
              <a:rPr lang="sr-Latn-RS" sz="2400" dirty="0">
                <a:latin typeface="Times New Roman" panose="02020603050405020304" pitchFamily="18" charset="0"/>
                <a:cs typeface="Times New Roman" panose="02020603050405020304" pitchFamily="18" charset="0"/>
              </a:rPr>
              <a:t>Till Lindemann </a:t>
            </a:r>
            <a:r>
              <a:rPr lang="sr-Latn-RS" sz="2400" dirty="0" smtClean="0">
                <a:latin typeface="Times New Roman" panose="02020603050405020304" pitchFamily="18" charset="0"/>
                <a:cs typeface="Times New Roman" panose="02020603050405020304" pitchFamily="18" charset="0"/>
              </a:rPr>
              <a:t>– pevač</a:t>
            </a:r>
          </a:p>
          <a:p>
            <a:pPr algn="ctr"/>
            <a:r>
              <a:rPr lang="sr-Latn-RS" sz="2400" dirty="0" smtClean="0">
                <a:latin typeface="Times New Roman" panose="02020603050405020304" pitchFamily="18" charset="0"/>
                <a:cs typeface="Times New Roman" panose="02020603050405020304" pitchFamily="18" charset="0"/>
              </a:rPr>
              <a:t>Richard </a:t>
            </a:r>
            <a:r>
              <a:rPr lang="sr-Latn-RS" sz="2400" dirty="0">
                <a:latin typeface="Times New Roman" panose="02020603050405020304" pitchFamily="18" charset="0"/>
                <a:cs typeface="Times New Roman" panose="02020603050405020304" pitchFamily="18" charset="0"/>
              </a:rPr>
              <a:t>Kruspe </a:t>
            </a:r>
            <a:r>
              <a:rPr lang="sr-Latn-RS" sz="2400" dirty="0" smtClean="0">
                <a:latin typeface="Times New Roman" panose="02020603050405020304" pitchFamily="18" charset="0"/>
                <a:cs typeface="Times New Roman" panose="02020603050405020304" pitchFamily="18" charset="0"/>
              </a:rPr>
              <a:t>– solo gitarista</a:t>
            </a:r>
            <a:endParaRPr lang="sr-Latn-RS" sz="2400" dirty="0">
              <a:latin typeface="Times New Roman" panose="02020603050405020304" pitchFamily="18" charset="0"/>
              <a:cs typeface="Times New Roman" panose="02020603050405020304" pitchFamily="18" charset="0"/>
            </a:endParaRPr>
          </a:p>
          <a:p>
            <a:pPr algn="ctr"/>
            <a:r>
              <a:rPr lang="sr-Latn-RS" sz="2400" dirty="0">
                <a:latin typeface="Times New Roman" panose="02020603050405020304" pitchFamily="18" charset="0"/>
                <a:cs typeface="Times New Roman" panose="02020603050405020304" pitchFamily="18" charset="0"/>
              </a:rPr>
              <a:t>Paul Landers </a:t>
            </a:r>
            <a:r>
              <a:rPr lang="sr-Latn-RS" sz="2400" dirty="0" smtClean="0">
                <a:latin typeface="Times New Roman" panose="02020603050405020304" pitchFamily="18" charset="0"/>
                <a:cs typeface="Times New Roman" panose="02020603050405020304" pitchFamily="18" charset="0"/>
              </a:rPr>
              <a:t>– ritam gitarista</a:t>
            </a:r>
            <a:endParaRPr lang="sr-Latn-RS" sz="2400" dirty="0">
              <a:latin typeface="Times New Roman" panose="02020603050405020304" pitchFamily="18" charset="0"/>
              <a:cs typeface="Times New Roman" panose="02020603050405020304" pitchFamily="18" charset="0"/>
            </a:endParaRPr>
          </a:p>
          <a:p>
            <a:pPr algn="ctr"/>
            <a:r>
              <a:rPr lang="sr-Latn-RS" sz="2400" dirty="0">
                <a:latin typeface="Times New Roman" panose="02020603050405020304" pitchFamily="18" charset="0"/>
                <a:cs typeface="Times New Roman" panose="02020603050405020304" pitchFamily="18" charset="0"/>
              </a:rPr>
              <a:t>Oliver Riedel </a:t>
            </a:r>
            <a:r>
              <a:rPr lang="sr-Latn-RS" sz="2400" dirty="0" smtClean="0">
                <a:latin typeface="Times New Roman" panose="02020603050405020304" pitchFamily="18" charset="0"/>
                <a:cs typeface="Times New Roman" panose="02020603050405020304" pitchFamily="18" charset="0"/>
              </a:rPr>
              <a:t>– bas-gitarista</a:t>
            </a:r>
          </a:p>
          <a:p>
            <a:pPr algn="ctr"/>
            <a:r>
              <a:rPr lang="sr-Latn-RS" sz="2400" dirty="0" smtClean="0">
                <a:latin typeface="Times New Roman" panose="02020603050405020304" pitchFamily="18" charset="0"/>
                <a:cs typeface="Times New Roman" panose="02020603050405020304" pitchFamily="18" charset="0"/>
              </a:rPr>
              <a:t>Christian </a:t>
            </a:r>
            <a:r>
              <a:rPr lang="sr-Latn-RS" sz="2400" dirty="0">
                <a:latin typeface="Times New Roman" panose="02020603050405020304" pitchFamily="18" charset="0"/>
                <a:cs typeface="Times New Roman" panose="02020603050405020304" pitchFamily="18" charset="0"/>
              </a:rPr>
              <a:t>"Flake" </a:t>
            </a:r>
            <a:r>
              <a:rPr lang="sr-Latn-RS" sz="2400" dirty="0" smtClean="0">
                <a:latin typeface="Times New Roman" panose="02020603050405020304" pitchFamily="18" charset="0"/>
                <a:cs typeface="Times New Roman" panose="02020603050405020304" pitchFamily="18" charset="0"/>
              </a:rPr>
              <a:t>Lorenz – klavijaturista</a:t>
            </a:r>
          </a:p>
          <a:p>
            <a:pPr algn="ctr"/>
            <a:r>
              <a:rPr lang="sr-Latn-RS" sz="2400" dirty="0">
                <a:latin typeface="Times New Roman" panose="02020603050405020304" pitchFamily="18" charset="0"/>
                <a:cs typeface="Times New Roman" panose="02020603050405020304" pitchFamily="18" charset="0"/>
              </a:rPr>
              <a:t>Christoph Schneider  </a:t>
            </a:r>
            <a:r>
              <a:rPr lang="sr-Latn-RS" sz="2400" dirty="0" smtClean="0">
                <a:latin typeface="Times New Roman" panose="02020603050405020304" pitchFamily="18" charset="0"/>
                <a:cs typeface="Times New Roman" panose="02020603050405020304" pitchFamily="18" charset="0"/>
              </a:rPr>
              <a:t>– bubnjar</a:t>
            </a:r>
            <a:endParaRPr lang="sr-Latn-R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1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037" y="4807012"/>
            <a:ext cx="9269411" cy="1280890"/>
          </a:xfrm>
        </p:spPr>
        <p:txBody>
          <a:bodyPr>
            <a:normAutofit/>
          </a:bodyPr>
          <a:lstStyle/>
          <a:p>
            <a:r>
              <a:rPr lang="sr-Latn-RS" sz="2400" b="1" dirty="0" smtClean="0">
                <a:latin typeface="Times New Roman" panose="02020603050405020304" pitchFamily="18" charset="0"/>
                <a:cs typeface="Times New Roman" panose="02020603050405020304" pitchFamily="18" charset="0"/>
              </a:rPr>
              <a:t>Članovi benda „Rammstein</a:t>
            </a:r>
            <a:r>
              <a:rPr lang="sr-Latn-RS" sz="2400" dirty="0" smtClean="0">
                <a:latin typeface="Times New Roman" panose="02020603050405020304" pitchFamily="18" charset="0"/>
                <a:cs typeface="Times New Roman" panose="02020603050405020304" pitchFamily="18" charset="0"/>
              </a:rPr>
              <a:t>“</a:t>
            </a:r>
            <a:endParaRPr lang="sr-Latn-R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87782" y="923637"/>
            <a:ext cx="6157575" cy="3463636"/>
          </a:xfrm>
          <a:prstGeom prst="rect">
            <a:avLst/>
          </a:prstGeom>
        </p:spPr>
      </p:pic>
    </p:spTree>
    <p:extLst>
      <p:ext uri="{BB962C8B-B14F-4D97-AF65-F5344CB8AC3E}">
        <p14:creationId xmlns:p14="http://schemas.microsoft.com/office/powerpoint/2010/main" val="25523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264" y="-665977"/>
            <a:ext cx="9994005" cy="1468800"/>
          </a:xfrm>
        </p:spPr>
        <p:txBody>
          <a:bodyPr/>
          <a:lstStyle/>
          <a:p>
            <a:r>
              <a:rPr lang="sr-Latn-RS" b="1" dirty="0" smtClean="0">
                <a:latin typeface="Times New Roman" panose="02020603050405020304" pitchFamily="18" charset="0"/>
                <a:cs typeface="Times New Roman" panose="02020603050405020304" pitchFamily="18" charset="0"/>
              </a:rPr>
              <a:t>NEMAČKI IZVOĐAČI</a:t>
            </a:r>
            <a:endParaRPr lang="sr-Latn-RS"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523479" y="701223"/>
            <a:ext cx="10054503" cy="6055177"/>
          </a:xfrm>
        </p:spPr>
        <p:txBody>
          <a:bodyPr>
            <a:normAutofit lnSpcReduction="10000"/>
          </a:bodyPr>
          <a:lstStyle/>
          <a:p>
            <a:pPr algn="ctr"/>
            <a:r>
              <a:rPr lang="sr-Latn-RS" sz="1800" b="1" dirty="0">
                <a:latin typeface="Times New Roman" panose="02020603050405020304" pitchFamily="18" charset="0"/>
                <a:cs typeface="Times New Roman" panose="02020603050405020304" pitchFamily="18" charset="0"/>
              </a:rPr>
              <a:t>Sven Vet </a:t>
            </a:r>
            <a:r>
              <a:rPr lang="sr-Latn-RS" sz="1800" dirty="0">
                <a:latin typeface="Times New Roman" panose="02020603050405020304" pitchFamily="18" charset="0"/>
                <a:cs typeface="Times New Roman" panose="02020603050405020304" pitchFamily="18" charset="0"/>
              </a:rPr>
              <a:t>je jedan od prvih tehno DJ-va. Tehno iz Nemačke pojavio se u ranim 90-im i brzo osvojio ceo svet. Koncept ne potiče iz Nemačke – u novom pravcu su spojeni različiti muzički stilovi poput Chicago House, Electronic Body Music ili elektronska avangarda. Sven Vet je sve to iskombinovao i još uvek je jedan od najbolje plaćenih DJ-va na svetu</a:t>
            </a:r>
            <a:r>
              <a:rPr lang="sr-Latn-RS" sz="1800" dirty="0" smtClean="0">
                <a:latin typeface="Times New Roman" panose="02020603050405020304" pitchFamily="18" charset="0"/>
                <a:cs typeface="Times New Roman" panose="02020603050405020304" pitchFamily="18" charset="0"/>
              </a:rPr>
              <a:t>.</a:t>
            </a:r>
          </a:p>
          <a:p>
            <a:pPr algn="ctr"/>
            <a:r>
              <a:rPr lang="sr-Latn-RS" sz="1800" b="1" dirty="0">
                <a:latin typeface="Times New Roman" panose="02020603050405020304" pitchFamily="18" charset="0"/>
                <a:cs typeface="Times New Roman" panose="02020603050405020304" pitchFamily="18" charset="0"/>
              </a:rPr>
              <a:t>Deichkind</a:t>
            </a:r>
            <a:r>
              <a:rPr lang="sr-Latn-RS" sz="1800" dirty="0">
                <a:latin typeface="Times New Roman" panose="02020603050405020304" pitchFamily="18" charset="0"/>
                <a:cs typeface="Times New Roman" panose="02020603050405020304" pitchFamily="18" charset="0"/>
              </a:rPr>
              <a:t> – hip hop/elektro bend autentičnog zvuka iz Hamburga, prepoznatljivi po energičnim nastupima, a članovi benda su uvek obučeni u PVC garderobu</a:t>
            </a:r>
            <a:r>
              <a:rPr lang="sr-Latn-RS" sz="1800" dirty="0" smtClean="0">
                <a:latin typeface="Times New Roman" panose="02020603050405020304" pitchFamily="18" charset="0"/>
                <a:cs typeface="Times New Roman" panose="02020603050405020304" pitchFamily="18" charset="0"/>
              </a:rPr>
              <a:t>.</a:t>
            </a:r>
          </a:p>
          <a:p>
            <a:pPr algn="ctr"/>
            <a:r>
              <a:rPr lang="sr-Latn-RS" sz="1800" b="1" dirty="0">
                <a:latin typeface="Times New Roman" panose="02020603050405020304" pitchFamily="18" charset="0"/>
                <a:cs typeface="Times New Roman" panose="02020603050405020304" pitchFamily="18" charset="0"/>
              </a:rPr>
              <a:t>Romano</a:t>
            </a:r>
            <a:r>
              <a:rPr lang="sr-Latn-RS" sz="1800" dirty="0">
                <a:latin typeface="Times New Roman" panose="02020603050405020304" pitchFamily="18" charset="0"/>
                <a:cs typeface="Times New Roman" panose="02020603050405020304" pitchFamily="18" charset="0"/>
              </a:rPr>
              <a:t> – reper iz Berlina, koji eksperimentiše sa hip-hopom, elektro-repom, a njegov zaštitni znak su pletenice i bomber jakna. Već 20 godina je priznati umetnik koji stvara hitove, kombinuje humor kroz svoje tekstove i muzičke žanrove</a:t>
            </a:r>
            <a:r>
              <a:rPr lang="sr-Latn-RS" sz="1800" dirty="0" smtClean="0">
                <a:latin typeface="Times New Roman" panose="02020603050405020304" pitchFamily="18" charset="0"/>
                <a:cs typeface="Times New Roman" panose="02020603050405020304" pitchFamily="18" charset="0"/>
              </a:rPr>
              <a:t>.</a:t>
            </a:r>
          </a:p>
          <a:p>
            <a:pPr algn="ctr"/>
            <a:r>
              <a:rPr lang="sr-Latn-RS" sz="1800" b="1" dirty="0">
                <a:latin typeface="Times New Roman" panose="02020603050405020304" pitchFamily="18" charset="0"/>
                <a:cs typeface="Times New Roman" panose="02020603050405020304" pitchFamily="18" charset="0"/>
              </a:rPr>
              <a:t>Silbermond</a:t>
            </a:r>
            <a:r>
              <a:rPr lang="sr-Latn-RS" sz="1800" dirty="0">
                <a:latin typeface="Times New Roman" panose="02020603050405020304" pitchFamily="18" charset="0"/>
                <a:cs typeface="Times New Roman" panose="02020603050405020304" pitchFamily="18" charset="0"/>
              </a:rPr>
              <a:t> – nemački bend iz Baucena u Saksoniji, a veliki uspeh su postigli i u Austriji i Švajcarskoj</a:t>
            </a:r>
            <a:r>
              <a:rPr lang="sr-Latn-RS" sz="1800" dirty="0" smtClean="0">
                <a:latin typeface="Times New Roman" panose="02020603050405020304" pitchFamily="18" charset="0"/>
                <a:cs typeface="Times New Roman" panose="02020603050405020304" pitchFamily="18" charset="0"/>
              </a:rPr>
              <a:t>.</a:t>
            </a:r>
          </a:p>
          <a:p>
            <a:pPr algn="ctr"/>
            <a:r>
              <a:rPr lang="sr-Latn-RS" sz="1800" b="1" dirty="0">
                <a:latin typeface="Times New Roman" panose="02020603050405020304" pitchFamily="18" charset="0"/>
                <a:cs typeface="Times New Roman" panose="02020603050405020304" pitchFamily="18" charset="0"/>
              </a:rPr>
              <a:t>SEEED</a:t>
            </a:r>
            <a:r>
              <a:rPr lang="sr-Latn-RS" sz="1800" dirty="0">
                <a:latin typeface="Times New Roman" panose="02020603050405020304" pitchFamily="18" charset="0"/>
                <a:cs typeface="Times New Roman" panose="02020603050405020304" pitchFamily="18" charset="0"/>
              </a:rPr>
              <a:t> – jedanaestočlani hip-hop bend iz Berlina. Vešto kombinuju hip-hop sa rege stilovima, a do sada su osvojili brojne nagrade kao vrsni muzičari</a:t>
            </a:r>
            <a:r>
              <a:rPr lang="sr-Latn-RS" sz="1800" dirty="0" smtClean="0">
                <a:latin typeface="Times New Roman" panose="02020603050405020304" pitchFamily="18" charset="0"/>
                <a:cs typeface="Times New Roman" panose="02020603050405020304" pitchFamily="18" charset="0"/>
              </a:rPr>
              <a:t>.</a:t>
            </a:r>
          </a:p>
          <a:p>
            <a:pPr algn="ctr"/>
            <a:r>
              <a:rPr lang="sr-Latn-RS" sz="1800" b="1" dirty="0">
                <a:latin typeface="Times New Roman" panose="02020603050405020304" pitchFamily="18" charset="0"/>
                <a:cs typeface="Times New Roman" panose="02020603050405020304" pitchFamily="18" charset="0"/>
              </a:rPr>
              <a:t>Beatsteaks</a:t>
            </a:r>
            <a:r>
              <a:rPr lang="sr-Latn-RS" sz="1800" dirty="0">
                <a:latin typeface="Times New Roman" panose="02020603050405020304" pitchFamily="18" charset="0"/>
                <a:cs typeface="Times New Roman" panose="02020603050405020304" pitchFamily="18" charset="0"/>
              </a:rPr>
              <a:t> – bend iz Berlina koji koji je prepoznatljiv po pank-rok zvuku. U toku 24 godine stvaralaštva, postigli su neverovatan uspeh kod domaće, ali i evropske publike</a:t>
            </a:r>
            <a:r>
              <a:rPr lang="sr-Latn-RS" sz="1800" dirty="0" smtClean="0">
                <a:latin typeface="Times New Roman" panose="02020603050405020304" pitchFamily="18" charset="0"/>
                <a:cs typeface="Times New Roman" panose="02020603050405020304" pitchFamily="18" charset="0"/>
              </a:rPr>
              <a:t>.</a:t>
            </a:r>
          </a:p>
          <a:p>
            <a:pPr algn="ctr"/>
            <a:r>
              <a:rPr lang="sr-Latn-RS" sz="1800" b="1" dirty="0">
                <a:latin typeface="Times New Roman" panose="02020603050405020304" pitchFamily="18" charset="0"/>
                <a:cs typeface="Times New Roman" panose="02020603050405020304" pitchFamily="18" charset="0"/>
              </a:rPr>
              <a:t>Sido</a:t>
            </a:r>
            <a:r>
              <a:rPr lang="sr-Latn-RS" sz="1800" dirty="0">
                <a:latin typeface="Times New Roman" panose="02020603050405020304" pitchFamily="18" charset="0"/>
                <a:cs typeface="Times New Roman" panose="02020603050405020304" pitchFamily="18" charset="0"/>
              </a:rPr>
              <a:t> – reper iz Berlina koji je prepoznatljiv po agresivnim i provokativnim tekstovima koji govore o životu u svetu alkoholizma, narkotika, siromaštva i berlinskim naseljima u kojima žive migranti sa niskim primanjima</a:t>
            </a:r>
            <a:r>
              <a:rPr lang="sr-Latn-RS" sz="1800" dirty="0" smtClean="0">
                <a:latin typeface="Times New Roman" panose="02020603050405020304" pitchFamily="18" charset="0"/>
                <a:cs typeface="Times New Roman" panose="02020603050405020304" pitchFamily="18" charset="0"/>
              </a:rPr>
              <a:t>.</a:t>
            </a:r>
          </a:p>
          <a:p>
            <a:pPr algn="ctr"/>
            <a:r>
              <a:rPr lang="sr-Latn-RS" sz="1800" b="1" dirty="0">
                <a:latin typeface="Times New Roman" panose="02020603050405020304" pitchFamily="18" charset="0"/>
                <a:cs typeface="Times New Roman" panose="02020603050405020304" pitchFamily="18" charset="0"/>
              </a:rPr>
              <a:t>Knorkator</a:t>
            </a:r>
            <a:r>
              <a:rPr lang="sr-Latn-RS" sz="1800" dirty="0">
                <a:latin typeface="Times New Roman" panose="02020603050405020304" pitchFamily="18" charset="0"/>
                <a:cs typeface="Times New Roman" panose="02020603050405020304" pitchFamily="18" charset="0"/>
              </a:rPr>
              <a:t> – bend iz Berlina koji stavlja akcenat na eksplicitne, ali duhovite tekstove. Iako je većina tekstova pesama na nemačkom jeziku, za ovaj bend nije neobično kada lansiraju pesmu na engleskom, tajlandskom, latinskom, francuskom ili arapskom jeziku.</a:t>
            </a:r>
          </a:p>
          <a:p>
            <a:endParaRPr lang="sr-Latn-RS" sz="1800" dirty="0"/>
          </a:p>
          <a:p>
            <a:endParaRPr lang="sr-Latn-RS" sz="1800" dirty="0"/>
          </a:p>
          <a:p>
            <a:endParaRPr lang="sr-Latn-RS" sz="1800" dirty="0"/>
          </a:p>
          <a:p>
            <a:endParaRPr lang="sr-Latn-RS" sz="1800" dirty="0"/>
          </a:p>
          <a:p>
            <a:endParaRPr lang="sr-Latn-RS" sz="1800" dirty="0"/>
          </a:p>
          <a:p>
            <a:endParaRPr lang="sr-Latn-RS" dirty="0"/>
          </a:p>
        </p:txBody>
      </p:sp>
    </p:spTree>
    <p:extLst>
      <p:ext uri="{BB962C8B-B14F-4D97-AF65-F5344CB8AC3E}">
        <p14:creationId xmlns:p14="http://schemas.microsoft.com/office/powerpoint/2010/main" val="27587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6" y="-734401"/>
            <a:ext cx="10834086" cy="1623043"/>
          </a:xfrm>
        </p:spPr>
        <p:txBody>
          <a:bodyPr/>
          <a:lstStyle/>
          <a:p>
            <a:pPr algn="ctr"/>
            <a:r>
              <a:rPr lang="sr-Latn-RS" b="1" dirty="0" smtClean="0">
                <a:latin typeface="Times New Roman" panose="02020603050405020304" pitchFamily="18" charset="0"/>
                <a:cs typeface="Times New Roman" panose="02020603050405020304" pitchFamily="18" charset="0"/>
              </a:rPr>
              <a:t>EVROVIZIJA</a:t>
            </a:r>
            <a:endParaRPr lang="sr-Latn-RS" b="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1739819" y="888642"/>
            <a:ext cx="9842066" cy="5364376"/>
          </a:xfrm>
        </p:spPr>
        <p:txBody>
          <a:bodyPr>
            <a:normAutofit/>
          </a:bodyPr>
          <a:lstStyle/>
          <a:p>
            <a:pPr algn="ctr"/>
            <a:r>
              <a:rPr lang="sr-Latn-RS" sz="2400" dirty="0" smtClean="0">
                <a:latin typeface="Times New Roman" panose="02020603050405020304" pitchFamily="18" charset="0"/>
                <a:cs typeface="Times New Roman" panose="02020603050405020304" pitchFamily="18" charset="0"/>
              </a:rPr>
              <a:t>Nemačka </a:t>
            </a:r>
            <a:r>
              <a:rPr lang="sr-Latn-RS" sz="2400" dirty="0">
                <a:latin typeface="Times New Roman" panose="02020603050405020304" pitchFamily="18" charset="0"/>
                <a:cs typeface="Times New Roman" panose="02020603050405020304" pitchFamily="18" charset="0"/>
              </a:rPr>
              <a:t>je </a:t>
            </a:r>
            <a:r>
              <a:rPr lang="sr-Latn-RS" sz="2400" dirty="0" smtClean="0">
                <a:latin typeface="Times New Roman" panose="02020603050405020304" pitchFamily="18" charset="0"/>
                <a:cs typeface="Times New Roman" panose="02020603050405020304" pitchFamily="18" charset="0"/>
              </a:rPr>
              <a:t>učestvovala </a:t>
            </a:r>
            <a:r>
              <a:rPr lang="sr-Latn-RS" sz="2400" dirty="0">
                <a:latin typeface="Times New Roman" panose="02020603050405020304" pitchFamily="18" charset="0"/>
                <a:cs typeface="Times New Roman" panose="02020603050405020304" pitchFamily="18" charset="0"/>
              </a:rPr>
              <a:t>u svim </a:t>
            </a:r>
            <a:r>
              <a:rPr lang="sr-Latn-RS" sz="2400" dirty="0" smtClean="0">
                <a:latin typeface="Times New Roman" panose="02020603050405020304" pitchFamily="18" charset="0"/>
                <a:cs typeface="Times New Roman" panose="02020603050405020304" pitchFamily="18" charset="0"/>
              </a:rPr>
              <a:t>pesmama </a:t>
            </a:r>
            <a:r>
              <a:rPr lang="sr-Latn-RS" sz="2400" dirty="0">
                <a:latin typeface="Times New Roman" panose="02020603050405020304" pitchFamily="18" charset="0"/>
                <a:cs typeface="Times New Roman" panose="02020603050405020304" pitchFamily="18" charset="0"/>
              </a:rPr>
              <a:t>Eurovizije od početka 1956. godine. </a:t>
            </a:r>
            <a:r>
              <a:rPr lang="sr-Latn-RS" sz="2400" dirty="0" smtClean="0">
                <a:latin typeface="Times New Roman" panose="02020603050405020304" pitchFamily="18" charset="0"/>
                <a:cs typeface="Times New Roman" panose="02020603050405020304" pitchFamily="18" charset="0"/>
              </a:rPr>
              <a:t>Zajedno sa Francuskom</a:t>
            </a:r>
            <a:r>
              <a:rPr lang="sr-Latn-RS" sz="2400" dirty="0">
                <a:latin typeface="Times New Roman" panose="02020603050405020304" pitchFamily="18" charset="0"/>
                <a:cs typeface="Times New Roman" panose="02020603050405020304" pitchFamily="18" charset="0"/>
              </a:rPr>
              <a:t>, Velikom Britanijom, Španijom i Italijom odmah </a:t>
            </a:r>
            <a:r>
              <a:rPr lang="sr-Latn-RS" sz="2400" dirty="0" smtClean="0">
                <a:latin typeface="Times New Roman" panose="02020603050405020304" pitchFamily="18" charset="0"/>
                <a:cs typeface="Times New Roman" panose="02020603050405020304" pitchFamily="18" charset="0"/>
              </a:rPr>
              <a:t>se plasirala u finale.</a:t>
            </a:r>
          </a:p>
          <a:p>
            <a:pPr algn="ctr"/>
            <a:r>
              <a:rPr lang="sr-Latn-RS" sz="2400" dirty="0">
                <a:latin typeface="Times New Roman" panose="02020603050405020304" pitchFamily="18" charset="0"/>
                <a:cs typeface="Times New Roman" panose="02020603050405020304" pitchFamily="18" charset="0"/>
              </a:rPr>
              <a:t>Najbolji rezultati Nemačke na evroviziji su pobede 1982.godine kada je Nikol sa pesmom </a:t>
            </a:r>
            <a:r>
              <a:rPr lang="sr-Latn-RS" sz="2400" dirty="0" smtClean="0">
                <a:latin typeface="Times New Roman" panose="02020603050405020304" pitchFamily="18" charset="0"/>
                <a:cs typeface="Times New Roman" panose="02020603050405020304" pitchFamily="18" charset="0"/>
              </a:rPr>
              <a:t>„Ein bißchen Frieden“ osvojila 161.bod, i 2010. kada je pobedu odnela  Lena Majer Landrut sa pesmom „Camenum“ i 246.boda.</a:t>
            </a:r>
          </a:p>
          <a:p>
            <a:pPr algn="ctr"/>
            <a:r>
              <a:rPr lang="sr-Latn-RS" sz="2400" dirty="0" smtClean="0">
                <a:latin typeface="Times New Roman" panose="02020603050405020304" pitchFamily="18" charset="0"/>
                <a:cs typeface="Times New Roman" panose="02020603050405020304" pitchFamily="18" charset="0"/>
              </a:rPr>
              <a:t>Najlošije rezultate su osvojili 1964,1965,1974,1995,2005,2015 i 2016,kada su bili na poslednjem mestu.</a:t>
            </a:r>
            <a:endParaRPr lang="sr-Latn-R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041602" y="4178312"/>
            <a:ext cx="3238500" cy="1971675"/>
          </a:xfrm>
          <a:prstGeom prst="rect">
            <a:avLst/>
          </a:prstGeom>
        </p:spPr>
      </p:pic>
    </p:spTree>
    <p:extLst>
      <p:ext uri="{BB962C8B-B14F-4D97-AF65-F5344CB8AC3E}">
        <p14:creationId xmlns:p14="http://schemas.microsoft.com/office/powerpoint/2010/main" val="73979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127" y="624109"/>
            <a:ext cx="8881484" cy="5841345"/>
          </a:xfrm>
        </p:spPr>
        <p:txBody>
          <a:bodyPr>
            <a:normAutofit/>
          </a:bodyPr>
          <a:lstStyle/>
          <a:p>
            <a:r>
              <a:rPr lang="sr-Latn-RS" sz="5400" b="1" dirty="0" smtClean="0">
                <a:latin typeface="Times New Roman" panose="02020603050405020304" pitchFamily="18" charset="0"/>
                <a:cs typeface="Times New Roman" panose="02020603050405020304" pitchFamily="18" charset="0"/>
              </a:rPr>
              <a:t>HVALA NA PAŽNJI!</a:t>
            </a:r>
            <a:br>
              <a:rPr lang="sr-Latn-RS" sz="5400" b="1" dirty="0" smtClean="0">
                <a:latin typeface="Times New Roman" panose="02020603050405020304" pitchFamily="18" charset="0"/>
                <a:cs typeface="Times New Roman" panose="02020603050405020304" pitchFamily="18" charset="0"/>
              </a:rPr>
            </a:br>
            <a:r>
              <a:rPr lang="sr-Latn-RS" sz="6000" b="1" dirty="0"/>
              <a:t/>
            </a:r>
            <a:br>
              <a:rPr lang="sr-Latn-RS" sz="6000" b="1" dirty="0"/>
            </a:br>
            <a:r>
              <a:rPr lang="sr-Latn-RS" sz="6000" b="1" dirty="0" smtClean="0"/>
              <a:t/>
            </a:r>
            <a:br>
              <a:rPr lang="sr-Latn-RS" sz="6000" b="1" dirty="0" smtClean="0"/>
            </a:br>
            <a:r>
              <a:rPr lang="sr-Latn-RS" sz="4000" dirty="0" smtClean="0">
                <a:latin typeface="Times New Roman" panose="02020603050405020304" pitchFamily="18" charset="0"/>
                <a:cs typeface="Times New Roman" panose="02020603050405020304" pitchFamily="18" charset="0"/>
              </a:rPr>
              <a:t>Radili:Mina Lazarević,Ana Đerić,Vasilije Trifunović.</a:t>
            </a:r>
            <a:endParaRPr lang="sr-Latn-R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TotalTime>
  <Words>788</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Times New Roman</vt:lpstr>
      <vt:lpstr>Wingdings 3</vt:lpstr>
      <vt:lpstr>Wisp</vt:lpstr>
      <vt:lpstr>NEMAČKA MUZIKA</vt:lpstr>
      <vt:lpstr>ISTORIJA NEMAČKE MUZIKE</vt:lpstr>
      <vt:lpstr>Članovi benda „Tangerine dream“                    Klaus Schulze</vt:lpstr>
      <vt:lpstr>DUO KAN</vt:lpstr>
      <vt:lpstr>RAMMSTEIN</vt:lpstr>
      <vt:lpstr>Članovi benda „Rammstein“</vt:lpstr>
      <vt:lpstr>NEMAČKI IZVOĐAČI</vt:lpstr>
      <vt:lpstr>EVROVIZIJA</vt:lpstr>
      <vt:lpstr>HVALA NA PAŽNJI!   Radili:Mina Lazarević,Ana Đerić,Vasilije Trifunović.</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NEMAČKA MUZIKA</dc:title>
  <dc:creator>Acer</dc:creator>
  <cp:lastModifiedBy>Lenovo</cp:lastModifiedBy>
  <cp:revision>14</cp:revision>
  <dcterms:created xsi:type="dcterms:W3CDTF">2020-05-20T12:44:23Z</dcterms:created>
  <dcterms:modified xsi:type="dcterms:W3CDTF">2020-05-21T13:05:24Z</dcterms:modified>
</cp:coreProperties>
</file>