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5" r:id="rId8"/>
    <p:sldId id="266" r:id="rId9"/>
    <p:sldId id="267" r:id="rId10"/>
    <p:sldId id="268" r:id="rId11"/>
    <p:sldId id="270" r:id="rId12"/>
    <p:sldId id="271"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Umereni stil 2 – Naglašav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 slajd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sr-Latn-RS"/>
              <a:t>Kliknite i uredite naslov mastera</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Latn-RS"/>
              <a:t>Kliknite da biste uredili stil podnaslova mastera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5/23/2020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a:t>Kliknite i uredite naslov mastera</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sr-Latn-RS"/>
              <a:t>Kliknite i uredite naslov mastera</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a:t>Kliknite i uredite naslov mastera</a:t>
            </a:r>
            <a:endParaRPr lang="en-US" dirty="0"/>
          </a:p>
        </p:txBody>
      </p:sp>
      <p:sp>
        <p:nvSpPr>
          <p:cNvPr id="3" name="Content Placeholder 2"/>
          <p:cNvSpPr>
            <a:spLocks noGrp="1"/>
          </p:cNvSpPr>
          <p:nvPr>
            <p:ph idx="1"/>
          </p:nvPr>
        </p:nvSpPr>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eljk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sr-Latn-RS"/>
              <a:t>Kliknite i uredite naslov mastera</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Latn-RS"/>
              <a:t>Kliknite da biste uredili stilove teksta mastera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5/23/2020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sr-Latn-RS"/>
              <a:t>Kliknite i uredite naslov mastera</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sr-Latn-RS"/>
              <a:t>Kliknite i uredite naslov mastera</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a:t>Kliknite da biste uredili stilove teksta mastera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a:t>Kliknite da biste uredili stilove teksta mastera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a:t>Kliknite i uredite naslov mastera</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a natpiso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sr-Latn-RS"/>
              <a:t>Kliknite i uredite naslov mastera</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a:t>Kliknite da biste uredili stilove teksta mastera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5/23/2020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a natpiso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sr-Latn-RS"/>
              <a:t>Kliknite i uredite naslov mastera</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RS"/>
              <a:t>Kliknite na ikonu da dodate sliku</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a:t>Kliknite da biste uredili stilove teksta mastera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5/23/2020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sr-Latn-RS"/>
              <a:t>Kliknite i uredite naslov mastera</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5/23/2020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8" Type="http://schemas.openxmlformats.org/officeDocument/2006/relationships/hyperlink" Target="https://sr.m.wikipedia.org/wiki/%D0%9C%D0%B5%D0%BA%D1%81%D0%B8%D0%BA%D0%BE" TargetMode="External" /><Relationship Id="rId13" Type="http://schemas.openxmlformats.org/officeDocument/2006/relationships/hyperlink" Target="https://sr.m.wikipedia.org/wiki/1985" TargetMode="External" /><Relationship Id="rId3" Type="http://schemas.openxmlformats.org/officeDocument/2006/relationships/hyperlink" Target="https://sr.m.wikipedia.org/wiki/1972" TargetMode="External" /><Relationship Id="rId7" Type="http://schemas.openxmlformats.org/officeDocument/2006/relationships/hyperlink" Target="https://sr.m.wikipedia.org/wiki/%D0%9F%D1%83%D0%B5%D0%B1%D0%BB%D0%B0_(%D0%B3%D1%80%D0%B0%D0%B4)" TargetMode="External" /><Relationship Id="rId12" Type="http://schemas.openxmlformats.org/officeDocument/2006/relationships/hyperlink" Target="https://sr.m.wikipedia.org/wiki/%D0%A4%D0%BE%D0%BB%D0%BA%D1%81%D0%B2%D0%B0%D0%B3%D0%B5%D0%BD" TargetMode="External" /><Relationship Id="rId2" Type="http://schemas.openxmlformats.org/officeDocument/2006/relationships/hyperlink" Target="https://sr.m.wikipedia.org/wiki/17._%D1%84%D0%B5%D0%B1%D1%80%D1%83%D0%B0%D1%80" TargetMode="External" /><Relationship Id="rId1" Type="http://schemas.openxmlformats.org/officeDocument/2006/relationships/slideLayout" Target="../slideLayouts/slideLayout2.xml" /><Relationship Id="rId6" Type="http://schemas.openxmlformats.org/officeDocument/2006/relationships/hyperlink" Target="https://sr.m.wikipedia.org/wiki/1978" TargetMode="External" /><Relationship Id="rId11" Type="http://schemas.openxmlformats.org/officeDocument/2006/relationships/hyperlink" Target="https://sr.m.wikipedia.org/wiki/%D0%95%D0%B2%D1%80%D0%BE%D0%BF%D0%B0" TargetMode="External" /><Relationship Id="rId5" Type="http://schemas.openxmlformats.org/officeDocument/2006/relationships/hyperlink" Target="https://sr.m.wikipedia.org/wiki/%D0%9D%D0%B5%D0%BC%D0%B0%D1%87%D0%BA%D0%B0" TargetMode="External" /><Relationship Id="rId10" Type="http://schemas.openxmlformats.org/officeDocument/2006/relationships/hyperlink" Target="https://sr.m.wikipedia.org/wiki/1981" TargetMode="External" /><Relationship Id="rId4" Type="http://schemas.openxmlformats.org/officeDocument/2006/relationships/hyperlink" Target="https://sr.m.wikipedia.org/wiki/%D0%A4%D0%BE%D1%80%D0%B4" TargetMode="External" /><Relationship Id="rId9" Type="http://schemas.openxmlformats.org/officeDocument/2006/relationships/hyperlink" Target="https://sr.m.wikipedia.org/wiki/1954" TargetMode="External" /></Relationships>
</file>

<file path=ppt/slides/_rels/slide12.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8" Type="http://schemas.openxmlformats.org/officeDocument/2006/relationships/image" Target="../media/image2.jpeg" /><Relationship Id="rId3" Type="http://schemas.openxmlformats.org/officeDocument/2006/relationships/hyperlink" Target="https://sr.m.wikipedia.org/wiki/%D0%A4%D0%BE%D0%BB%D0%BA%D1%81%D0%B2%D0%B0%D0%B3%D0%B5%D0%BD" TargetMode="External" /><Relationship Id="rId7" Type="http://schemas.openxmlformats.org/officeDocument/2006/relationships/hyperlink" Target="https://sr.m.wikipedia.org/wiki/%D0%A4%D0%BE%D0%BB%D0%BA%D1%81%D0%B2%D0%B0%D0%B3%D0%B5%D0%BD_%D0%BD%D0%BE%D0%B2%D0%B0_%D0%B1%D1%83%D0%B1%D0%B0" TargetMode="External" /><Relationship Id="rId2" Type="http://schemas.openxmlformats.org/officeDocument/2006/relationships/hyperlink" Target="https://sr.m.wikipedia.org/wiki/%D0%9D%D0%B5%D0%BC%D0%B0%D1%87%D0%BA%D0%B8_%D1%98%D0%B5%D0%B7%D0%B8%D0%BA" TargetMode="External" /><Relationship Id="rId1" Type="http://schemas.openxmlformats.org/officeDocument/2006/relationships/slideLayout" Target="../slideLayouts/slideLayout2.xml" /><Relationship Id="rId6" Type="http://schemas.openxmlformats.org/officeDocument/2006/relationships/hyperlink" Target="https://sr.m.wikipedia.org/wiki/1998" TargetMode="External" /><Relationship Id="rId5" Type="http://schemas.openxmlformats.org/officeDocument/2006/relationships/hyperlink" Target="https://sr.m.wikipedia.org/wiki/2003" TargetMode="External" /><Relationship Id="rId4" Type="http://schemas.openxmlformats.org/officeDocument/2006/relationships/hyperlink" Target="https://sr.m.wikipedia.org/wiki/1938" TargetMode="External" /></Relationships>
</file>

<file path=ppt/slides/_rels/slide4.xml.rels><?xml version="1.0" encoding="UTF-8" standalone="yes"?>
<Relationships xmlns="http://schemas.openxmlformats.org/package/2006/relationships"><Relationship Id="rId3" Type="http://schemas.openxmlformats.org/officeDocument/2006/relationships/hyperlink" Target="https://sr.m.wikipedia.org/wiki/Folksvagen_Tip_2_(T1)" TargetMode="External" /><Relationship Id="rId2" Type="http://schemas.openxmlformats.org/officeDocument/2006/relationships/hyperlink" Target="https://sr.m.wikipedia.org/w/index.php?title=%D0%A5%D0%B5%D1%80%D0%B1%D0%B8&amp;action=edit&amp;redlink=1" TargetMode="External" /><Relationship Id="rId1" Type="http://schemas.openxmlformats.org/officeDocument/2006/relationships/slideLayout" Target="../slideLayouts/slideLayout2.xml" /><Relationship Id="rId5" Type="http://schemas.openxmlformats.org/officeDocument/2006/relationships/image" Target="../media/image3.jpeg" /><Relationship Id="rId4" Type="http://schemas.openxmlformats.org/officeDocument/2006/relationships/hyperlink" Target="https://sr.m.wikipedia.org/wiki/Hipici" TargetMode="External" /></Relationships>
</file>

<file path=ppt/slides/_rels/slide5.xml.rels><?xml version="1.0" encoding="UTF-8" standalone="yes"?>
<Relationships xmlns="http://schemas.openxmlformats.org/package/2006/relationships"><Relationship Id="rId3" Type="http://schemas.openxmlformats.org/officeDocument/2006/relationships/hyperlink" Target="https://sr.m.wikipedia.org/wiki/%D0%A4%D0%B5%D1%80%D0%B4%D0%B8%D0%BD%D0%B0%D0%BD%D0%B4_%D0%9F%D0%BE%D1%80%D1%88%D0%B5" TargetMode="External" /><Relationship Id="rId7" Type="http://schemas.openxmlformats.org/officeDocument/2006/relationships/image" Target="../media/image4.jpeg" /><Relationship Id="rId2" Type="http://schemas.openxmlformats.org/officeDocument/2006/relationships/hyperlink" Target="https://sr.m.wikipedia.org/wiki/%D0%94%D1%80%D1%83%D0%B3%D0%B8_%D1%81%D0%B2%D0%B5%D1%82%D1%81%D0%BA%D0%B8_%D1%80%D0%B0%D1%82" TargetMode="External" /><Relationship Id="rId1" Type="http://schemas.openxmlformats.org/officeDocument/2006/relationships/slideLayout" Target="../slideLayouts/slideLayout2.xml" /><Relationship Id="rId6" Type="http://schemas.openxmlformats.org/officeDocument/2006/relationships/hyperlink" Target="https://sr.m.wikipedia.org/wiki/1923" TargetMode="External" /><Relationship Id="rId5" Type="http://schemas.openxmlformats.org/officeDocument/2006/relationships/hyperlink" Target="https://sr.m.wikipedia.org/wiki/%D0%A5%D0%B5%D0%BD%D1%80%D0%B8_%D0%A4%D0%BE%D1%80%D0%B4" TargetMode="External" /><Relationship Id="rId4" Type="http://schemas.openxmlformats.org/officeDocument/2006/relationships/hyperlink" Target="https://sr.m.wikipedia.org/wiki/%D0%90%D0%B4%D0%BE%D0%BB%D1%84_%D0%A5%D0%B8%D1%82%D0%BB%D0%B5%D1%80" TargetMode="External" /></Relationships>
</file>

<file path=ppt/slides/_rels/slide6.xml.rels><?xml version="1.0" encoding="UTF-8" standalone="yes"?>
<Relationships xmlns="http://schemas.openxmlformats.org/package/2006/relationships"><Relationship Id="rId3" Type="http://schemas.openxmlformats.org/officeDocument/2006/relationships/hyperlink" Target="https://sr.m.wikipedia.org/wiki/1933" TargetMode="External" /><Relationship Id="rId2" Type="http://schemas.openxmlformats.org/officeDocument/2006/relationships/hyperlink" Target="https://sr.m.wikipedia.org/wiki/1934" TargetMode="External" /><Relationship Id="rId1" Type="http://schemas.openxmlformats.org/officeDocument/2006/relationships/slideLayout" Target="../slideLayouts/slideLayout2.xml" /><Relationship Id="rId5" Type="http://schemas.openxmlformats.org/officeDocument/2006/relationships/hyperlink" Target="https://sr.m.wikipedia.org/wiki/%D0%A2%D1%80%D0%B5%D1%9B%D0%B8_%D1%80%D0%B0%D1%98%D1%85" TargetMode="External" /><Relationship Id="rId4" Type="http://schemas.openxmlformats.org/officeDocument/2006/relationships/hyperlink" Target="https://sr.m.wikipedia.org/wiki/%D0%91%D0%B5%D1%80%D0%BB%D0%B8%D0%BD" TargetMode="External" /></Relationships>
</file>

<file path=ppt/slides/_rels/slide7.xml.rels><?xml version="1.0" encoding="UTF-8" standalone="yes"?>
<Relationships xmlns="http://schemas.openxmlformats.org/package/2006/relationships"><Relationship Id="rId3" Type="http://schemas.openxmlformats.org/officeDocument/2006/relationships/hyperlink" Target="https://sr.m.wikipedia.org/wiki/%D0%9D%D0%B5%D0%BC%D1%86%D0%B8" TargetMode="External" /><Relationship Id="rId2" Type="http://schemas.openxmlformats.org/officeDocument/2006/relationships/hyperlink" Target="https://sr.m.wikipedia.org/wiki/1937" TargetMode="External"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8.xml.rels><?xml version="1.0" encoding="UTF-8" standalone="yes"?>
<Relationships xmlns="http://schemas.openxmlformats.org/package/2006/relationships"><Relationship Id="rId3" Type="http://schemas.openxmlformats.org/officeDocument/2006/relationships/hyperlink" Target="https://sr.m.wikipedia.org/wiki/%D0%9D%D0%B0%D1%86%D0%B8%D0%B7%D0%B0%D0%BC" TargetMode="External" /><Relationship Id="rId2" Type="http://schemas.openxmlformats.org/officeDocument/2006/relationships/hyperlink" Target="https://sr.m.wikipedia.org/wiki/%D0%90%D0%B4%D0%BE%D0%BB%D1%84_%D0%A5%D0%B8%D1%82%D0%BB%D0%B5%D1%80" TargetMode="External" /><Relationship Id="rId1" Type="http://schemas.openxmlformats.org/officeDocument/2006/relationships/slideLayout" Target="../slideLayouts/slideLayout2.xml" /><Relationship Id="rId6" Type="http://schemas.openxmlformats.org/officeDocument/2006/relationships/image" Target="../media/image6.jpeg" /><Relationship Id="rId5" Type="http://schemas.openxmlformats.org/officeDocument/2006/relationships/hyperlink" Target="https://sr.m.wikipedia.org/wiki/%D0%94%D1%80%D1%83%D0%B3%D0%B8_%D1%81%D0%B2%D0%B5%D1%82%D1%81%D0%BA%D0%B8_%D1%80%D0%B0%D1%82" TargetMode="External" /><Relationship Id="rId4" Type="http://schemas.openxmlformats.org/officeDocument/2006/relationships/hyperlink" Target="https://sr.m.wikipedia.org/wiki/1939" TargetMode="External" /></Relationships>
</file>

<file path=ppt/slides/_rels/slide9.xml.rels><?xml version="1.0" encoding="UTF-8" standalone="yes"?>
<Relationships xmlns="http://schemas.openxmlformats.org/package/2006/relationships"><Relationship Id="rId3" Type="http://schemas.openxmlformats.org/officeDocument/2006/relationships/hyperlink" Target="https://sr.m.wikipedia.org/wiki/%D0%9D%D0%B5%D0%BC%D0%B0%D1%87%D0%BA%D0%B0" TargetMode="External" /><Relationship Id="rId2" Type="http://schemas.openxmlformats.org/officeDocument/2006/relationships/hyperlink" Target="https://sr.m.wikipedia.org/wiki/1945" TargetMode="External" /><Relationship Id="rId1" Type="http://schemas.openxmlformats.org/officeDocument/2006/relationships/slideLayout" Target="../slideLayouts/slideLayout2.xml" /><Relationship Id="rId6" Type="http://schemas.openxmlformats.org/officeDocument/2006/relationships/image" Target="../media/image7.jpeg" /><Relationship Id="rId5" Type="http://schemas.openxmlformats.org/officeDocument/2006/relationships/hyperlink" Target="https://sr.m.wikipedia.org/wiki/%D0%92%D0%BE%D0%BB%D1%84%D1%81%D0%B1%D1%83%D1%80%D0%B3" TargetMode="External" /><Relationship Id="rId4" Type="http://schemas.openxmlformats.org/officeDocument/2006/relationships/hyperlink" Target="https://sr.m.wikipedia.org/wiki/%D0%A3%D1%98%D0%B5%D0%B4%D0%B8%D1%9A%D0%B5%D0%BD%D0%BE_%D0%9A%D1%80%D0%B0%D1%99%D0%B5%D0%B2%D1%81%D1%82%D0%B2%D0%BE"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8739B8-41A0-9240-9F8C-E2AE3A85AE62}"/>
              </a:ext>
            </a:extLst>
          </p:cNvPr>
          <p:cNvSpPr>
            <a:spLocks noGrp="1"/>
          </p:cNvSpPr>
          <p:nvPr>
            <p:ph type="ctrTitle"/>
          </p:nvPr>
        </p:nvSpPr>
        <p:spPr/>
        <p:txBody>
          <a:bodyPr/>
          <a:lstStyle/>
          <a:p>
            <a:r>
              <a:rPr lang="sr-Latn-RS" sz="6000"/>
              <a:t>PRVI MODEL U FABRICI FOLGsVAGEN - BUBA</a:t>
            </a:r>
          </a:p>
        </p:txBody>
      </p:sp>
      <p:pic>
        <p:nvPicPr>
          <p:cNvPr id="4" name="Slika 4">
            <a:extLst>
              <a:ext uri="{FF2B5EF4-FFF2-40B4-BE49-F238E27FC236}">
                <a16:creationId xmlns:a16="http://schemas.microsoft.com/office/drawing/2014/main" id="{2015F1D0-DFA6-DD43-81F1-5166C33EBB19}"/>
              </a:ext>
            </a:extLst>
          </p:cNvPr>
          <p:cNvPicPr>
            <a:picLocks noChangeAspect="1"/>
          </p:cNvPicPr>
          <p:nvPr/>
        </p:nvPicPr>
        <p:blipFill>
          <a:blip r:embed="rId2"/>
          <a:stretch>
            <a:fillRect/>
          </a:stretch>
        </p:blipFill>
        <p:spPr>
          <a:xfrm>
            <a:off x="183368" y="195594"/>
            <a:ext cx="11894536" cy="6527936"/>
          </a:xfrm>
          <a:prstGeom prst="rect">
            <a:avLst/>
          </a:prstGeom>
        </p:spPr>
      </p:pic>
      <p:sp>
        <p:nvSpPr>
          <p:cNvPr id="6" name="Okvir za tekst 5">
            <a:extLst>
              <a:ext uri="{FF2B5EF4-FFF2-40B4-BE49-F238E27FC236}">
                <a16:creationId xmlns:a16="http://schemas.microsoft.com/office/drawing/2014/main" id="{0DD6A0F4-F617-5D49-BA7D-376F811460B8}"/>
              </a:ext>
            </a:extLst>
          </p:cNvPr>
          <p:cNvSpPr txBox="1"/>
          <p:nvPr/>
        </p:nvSpPr>
        <p:spPr>
          <a:xfrm>
            <a:off x="940809" y="669531"/>
            <a:ext cx="10114274" cy="923330"/>
          </a:xfrm>
          <a:prstGeom prst="rect">
            <a:avLst/>
          </a:prstGeom>
          <a:noFill/>
        </p:spPr>
        <p:txBody>
          <a:bodyPr wrap="square" rtlCol="0">
            <a:spAutoFit/>
          </a:bodyPr>
          <a:lstStyle/>
          <a:p>
            <a:pPr algn="l"/>
            <a:endParaRPr lang="sr-Latn-RS"/>
          </a:p>
          <a:p>
            <a:pPr algn="ctr"/>
            <a:r>
              <a:rPr lang="sr-Latn-RS" sz="3600" b="1"/>
              <a:t>PRVI</a:t>
            </a:r>
            <a:r>
              <a:rPr lang="sr-Latn-RS" sz="3600"/>
              <a:t> </a:t>
            </a:r>
            <a:r>
              <a:rPr lang="sr-Latn-RS" sz="3600" b="1"/>
              <a:t>MODEL</a:t>
            </a:r>
            <a:r>
              <a:rPr lang="sr-Latn-RS" sz="3600"/>
              <a:t> </a:t>
            </a:r>
            <a:r>
              <a:rPr lang="sr-Latn-RS" sz="3600" b="1"/>
              <a:t>U</a:t>
            </a:r>
            <a:r>
              <a:rPr lang="sr-Latn-RS" sz="3600"/>
              <a:t> </a:t>
            </a:r>
            <a:r>
              <a:rPr lang="sr-Latn-RS" sz="3600" b="1"/>
              <a:t>FABRICI</a:t>
            </a:r>
            <a:r>
              <a:rPr lang="sr-Latn-RS" sz="3600"/>
              <a:t> </a:t>
            </a:r>
            <a:r>
              <a:rPr lang="sr-Latn-RS" sz="3600" b="1"/>
              <a:t>FOLKSVAGENA</a:t>
            </a:r>
            <a:r>
              <a:rPr lang="sr-Latn-RS" sz="3600"/>
              <a:t> </a:t>
            </a:r>
            <a:r>
              <a:rPr lang="sr-Latn-RS" sz="3600" b="1"/>
              <a:t>-</a:t>
            </a:r>
            <a:r>
              <a:rPr lang="sr-Latn-RS" sz="3600"/>
              <a:t> </a:t>
            </a:r>
            <a:r>
              <a:rPr lang="sr-Latn-RS" sz="3600" b="1"/>
              <a:t>BUBA</a:t>
            </a:r>
          </a:p>
        </p:txBody>
      </p:sp>
    </p:spTree>
    <p:extLst>
      <p:ext uri="{BB962C8B-B14F-4D97-AF65-F5344CB8AC3E}">
        <p14:creationId xmlns:p14="http://schemas.microsoft.com/office/powerpoint/2010/main" val="14034746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CA290B-9323-5B48-93D8-27E9F9D2A1A1}"/>
              </a:ext>
            </a:extLst>
          </p:cNvPr>
          <p:cNvSpPr>
            <a:spLocks noGrp="1"/>
          </p:cNvSpPr>
          <p:nvPr>
            <p:ph type="title"/>
          </p:nvPr>
        </p:nvSpPr>
        <p:spPr/>
        <p:txBody>
          <a:bodyPr>
            <a:normAutofit/>
          </a:bodyPr>
          <a:lstStyle/>
          <a:p>
            <a:pPr algn="ctr"/>
            <a:r>
              <a:rPr lang="sr-Latn-RS" sz="3600"/>
              <a:t>MOLIONITI PRIMERAK BUBE</a:t>
            </a:r>
          </a:p>
        </p:txBody>
      </p:sp>
      <p:pic>
        <p:nvPicPr>
          <p:cNvPr id="4" name="Slika 4">
            <a:extLst>
              <a:ext uri="{FF2B5EF4-FFF2-40B4-BE49-F238E27FC236}">
                <a16:creationId xmlns:a16="http://schemas.microsoft.com/office/drawing/2014/main" id="{91F9E906-3AD2-C347-BA7E-6A8F1FFE7F07}"/>
              </a:ext>
            </a:extLst>
          </p:cNvPr>
          <p:cNvPicPr>
            <a:picLocks noGrp="1" noChangeAspect="1"/>
          </p:cNvPicPr>
          <p:nvPr>
            <p:ph idx="1"/>
          </p:nvPr>
        </p:nvPicPr>
        <p:blipFill>
          <a:blip r:embed="rId2"/>
          <a:stretch>
            <a:fillRect/>
          </a:stretch>
        </p:blipFill>
        <p:spPr>
          <a:xfrm>
            <a:off x="2895658" y="1646043"/>
            <a:ext cx="6932920" cy="4698524"/>
          </a:xfr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41674342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E24BF37-5068-AE4A-BD29-9E9EB3075A21}"/>
              </a:ext>
            </a:extLst>
          </p:cNvPr>
          <p:cNvSpPr>
            <a:spLocks noGrp="1"/>
          </p:cNvSpPr>
          <p:nvPr>
            <p:ph type="title"/>
          </p:nvPr>
        </p:nvSpPr>
        <p:spPr/>
        <p:txBody>
          <a:bodyPr>
            <a:normAutofit/>
          </a:bodyPr>
          <a:lstStyle/>
          <a:p>
            <a:pPr algn="ctr"/>
            <a:r>
              <a:rPr lang="sr-Latn-RS" sz="3600"/>
              <a:t>KRAJ PROIZVODJE BUBE U NEMAČKOJ</a:t>
            </a:r>
          </a:p>
        </p:txBody>
      </p:sp>
      <p:sp>
        <p:nvSpPr>
          <p:cNvPr id="3" name="Čuvar mesta za sadržaj 2">
            <a:extLst>
              <a:ext uri="{FF2B5EF4-FFF2-40B4-BE49-F238E27FC236}">
                <a16:creationId xmlns:a16="http://schemas.microsoft.com/office/drawing/2014/main" id="{39212B69-8B65-6945-85B6-27530B0A731D}"/>
              </a:ext>
            </a:extLst>
          </p:cNvPr>
          <p:cNvSpPr>
            <a:spLocks noGrp="1"/>
          </p:cNvSpPr>
          <p:nvPr>
            <p:ph idx="1"/>
          </p:nvPr>
        </p:nvSpPr>
        <p:spPr>
          <a:xfrm>
            <a:off x="1219199" y="1393605"/>
            <a:ext cx="10638661" cy="5464396"/>
          </a:xfrm>
        </p:spPr>
        <p:txBody>
          <a:bodyPr>
            <a:normAutofit/>
          </a:bodyPr>
          <a:lstStyle/>
          <a:p>
            <a:pPr fontAlgn="base"/>
            <a:r>
              <a:rPr lang="sr-Latn-RS" sz="2400" b="0" i="0">
                <a:solidFill>
                  <a:srgbClr val="202122"/>
                </a:solidFill>
                <a:effectLst/>
                <a:latin typeface="-apple-system"/>
              </a:rPr>
              <a:t>Dana </a:t>
            </a:r>
            <a:r>
              <a:rPr lang="sr-Latn-RS" sz="2400" b="0" i="0" u="none" strike="noStrike">
                <a:solidFill>
                  <a:srgbClr val="6B4BA1"/>
                </a:solidFill>
                <a:effectLst/>
                <a:latin typeface="inherit"/>
                <a:hlinkClick r:id="rId2" tooltip="17. februar"/>
              </a:rPr>
              <a:t>17. februara</a:t>
            </a:r>
            <a:r>
              <a:rPr lang="sr-Latn-RS" sz="2400" b="0" i="0">
                <a:solidFill>
                  <a:srgbClr val="202122"/>
                </a:solidFill>
                <a:effectLst/>
                <a:latin typeface="-apple-system"/>
              </a:rPr>
              <a:t> </a:t>
            </a:r>
            <a:r>
              <a:rPr lang="sr-Latn-RS" sz="2400" b="0" i="0" u="none" strike="noStrike">
                <a:solidFill>
                  <a:srgbClr val="6B4BA1"/>
                </a:solidFill>
                <a:effectLst/>
                <a:latin typeface="inherit"/>
                <a:hlinkClick r:id="rId3" tooltip="1972"/>
              </a:rPr>
              <a:t>1972</a:t>
            </a:r>
            <a:r>
              <a:rPr lang="sr-Latn-RS" sz="2400" b="0" i="0">
                <a:solidFill>
                  <a:srgbClr val="202122"/>
                </a:solidFill>
                <a:effectLst/>
                <a:latin typeface="-apple-system"/>
              </a:rPr>
              <a:t>. godine, „Buba“ je konačno prestigla „</a:t>
            </a:r>
            <a:r>
              <a:rPr lang="sr-Latn-RS" sz="2400" b="0" i="0" u="none" strike="noStrike">
                <a:solidFill>
                  <a:srgbClr val="6B4BA1"/>
                </a:solidFill>
                <a:effectLst/>
                <a:latin typeface="inherit"/>
                <a:hlinkClick r:id="rId4" tooltip="Ford"/>
              </a:rPr>
              <a:t>Fordov</a:t>
            </a:r>
            <a:r>
              <a:rPr lang="sr-Latn-RS" sz="2400" b="0" i="0">
                <a:solidFill>
                  <a:srgbClr val="202122"/>
                </a:solidFill>
                <a:effectLst/>
                <a:latin typeface="-apple-system"/>
              </a:rPr>
              <a:t>“ „Model T“ kao najprodavaniji auto ikad napravljen, što je Ford negirao objavivši svoju verziju prodajne statistike. Poslednja „Buba“ napravljena u </a:t>
            </a:r>
            <a:r>
              <a:rPr lang="sr-Latn-RS" sz="2400" b="0" i="0" u="none" strike="noStrike">
                <a:solidFill>
                  <a:srgbClr val="6B4BA1"/>
                </a:solidFill>
                <a:effectLst/>
                <a:latin typeface="inherit"/>
                <a:hlinkClick r:id="rId5" tooltip="Nemačka"/>
              </a:rPr>
              <a:t>Nemačkoj</a:t>
            </a:r>
            <a:r>
              <a:rPr lang="sr-Latn-RS" sz="2400" b="0" i="0">
                <a:solidFill>
                  <a:srgbClr val="202122"/>
                </a:solidFill>
                <a:effectLst/>
                <a:latin typeface="-apple-system"/>
              </a:rPr>
              <a:t>, napustila je proizvodnu liniju januara </a:t>
            </a:r>
            <a:r>
              <a:rPr lang="sr-Latn-RS" sz="2400" b="0" i="0" u="none" strike="noStrike">
                <a:solidFill>
                  <a:srgbClr val="6B4BA1"/>
                </a:solidFill>
                <a:effectLst/>
                <a:latin typeface="inherit"/>
                <a:hlinkClick r:id="rId6" tooltip="1978"/>
              </a:rPr>
              <a:t>1978</a:t>
            </a:r>
            <a:r>
              <a:rPr lang="sr-Latn-RS" sz="2400" b="0" i="0">
                <a:solidFill>
                  <a:srgbClr val="202122"/>
                </a:solidFill>
                <a:effectLst/>
                <a:latin typeface="-apple-system"/>
              </a:rPr>
              <a:t>. godine obeležavajući kraj jedne epohe, ali to ipak nije bio kraj čuvene „Bube“. Proizvodnja je nastavljena u gradu </a:t>
            </a:r>
            <a:r>
              <a:rPr lang="sr-Latn-RS" sz="2400" b="0" i="0" u="none" strike="noStrike">
                <a:solidFill>
                  <a:srgbClr val="6B4BA1"/>
                </a:solidFill>
                <a:effectLst/>
                <a:latin typeface="inherit"/>
                <a:hlinkClick r:id="rId7" tooltip="Puebla (grad)"/>
              </a:rPr>
              <a:t>Puebla</a:t>
            </a:r>
            <a:r>
              <a:rPr lang="sr-Latn-RS" sz="2400" b="0" i="0">
                <a:solidFill>
                  <a:srgbClr val="202122"/>
                </a:solidFill>
                <a:effectLst/>
                <a:latin typeface="-apple-system"/>
              </a:rPr>
              <a:t> u </a:t>
            </a:r>
            <a:r>
              <a:rPr lang="sr-Latn-RS" sz="2400" b="0" i="0" u="none" strike="noStrike">
                <a:solidFill>
                  <a:srgbClr val="6B4BA1"/>
                </a:solidFill>
                <a:effectLst/>
                <a:latin typeface="inherit"/>
                <a:hlinkClick r:id="rId8" tooltip="Meksiko"/>
              </a:rPr>
              <a:t>Meksiku</a:t>
            </a:r>
            <a:r>
              <a:rPr lang="sr-Latn-RS" sz="2400" b="0" i="0">
                <a:solidFill>
                  <a:srgbClr val="202122"/>
                </a:solidFill>
                <a:effectLst/>
                <a:latin typeface="-apple-system"/>
              </a:rPr>
              <a:t>, u fabrici koja je podignuta </a:t>
            </a:r>
            <a:r>
              <a:rPr lang="sr-Latn-RS" sz="2400" b="0" i="0" u="none" strike="noStrike">
                <a:solidFill>
                  <a:srgbClr val="6B4BA1"/>
                </a:solidFill>
                <a:effectLst/>
                <a:latin typeface="inherit"/>
                <a:hlinkClick r:id="rId9" tooltip="1954"/>
              </a:rPr>
              <a:t>1954</a:t>
            </a:r>
            <a:r>
              <a:rPr lang="sr-Latn-RS" sz="2400" b="0" i="0">
                <a:solidFill>
                  <a:srgbClr val="202122"/>
                </a:solidFill>
                <a:effectLst/>
                <a:latin typeface="-apple-system"/>
              </a:rPr>
              <a:t>. godine. Dvadesetmilionita „Buba“ sišla je s meksičke proizvodne linije maja </a:t>
            </a:r>
            <a:r>
              <a:rPr lang="sr-Latn-RS" sz="2400" b="0" i="0" u="none" strike="noStrike">
                <a:solidFill>
                  <a:srgbClr val="6B4BA1"/>
                </a:solidFill>
                <a:effectLst/>
                <a:latin typeface="inherit"/>
                <a:hlinkClick r:id="rId10" tooltip="1981"/>
              </a:rPr>
              <a:t>1981</a:t>
            </a:r>
            <a:r>
              <a:rPr lang="sr-Latn-RS" sz="2400" b="0" i="0">
                <a:solidFill>
                  <a:srgbClr val="202122"/>
                </a:solidFill>
                <a:effectLst/>
                <a:latin typeface="-apple-system"/>
              </a:rPr>
              <a:t>. Zbog i dalje velike potražnje u </a:t>
            </a:r>
            <a:r>
              <a:rPr lang="sr-Latn-RS" sz="2400" b="0" i="0" u="none" strike="noStrike">
                <a:solidFill>
                  <a:srgbClr val="6B4BA1"/>
                </a:solidFill>
                <a:effectLst/>
                <a:latin typeface="inherit"/>
                <a:hlinkClick r:id="rId11" tooltip="Evropa"/>
              </a:rPr>
              <a:t>Evropi</a:t>
            </a:r>
            <a:r>
              <a:rPr lang="sr-Latn-RS" sz="2400" b="0" i="0">
                <a:solidFill>
                  <a:srgbClr val="202122"/>
                </a:solidFill>
                <a:effectLst/>
                <a:latin typeface="-apple-system"/>
              </a:rPr>
              <a:t>, nemački </a:t>
            </a:r>
            <a:r>
              <a:rPr lang="sr-Latn-RS" sz="2400" b="0" i="0" u="none" strike="noStrike">
                <a:solidFill>
                  <a:srgbClr val="6B4BA1"/>
                </a:solidFill>
                <a:effectLst/>
                <a:latin typeface="inherit"/>
                <a:hlinkClick r:id="rId12" tooltip="Folksvagen"/>
              </a:rPr>
              <a:t>Folksvagen</a:t>
            </a:r>
            <a:r>
              <a:rPr lang="sr-Latn-RS" sz="2400" b="0" i="0">
                <a:solidFill>
                  <a:srgbClr val="202122"/>
                </a:solidFill>
                <a:effectLst/>
                <a:latin typeface="-apple-system"/>
              </a:rPr>
              <a:t> je počeo da uvozi „Bubu“ iz Meksika sve do </a:t>
            </a:r>
            <a:r>
              <a:rPr lang="sr-Latn-RS" sz="2400" b="0" i="0" u="none" strike="noStrike">
                <a:solidFill>
                  <a:srgbClr val="6B4BA1"/>
                </a:solidFill>
                <a:effectLst/>
                <a:latin typeface="inherit"/>
                <a:hlinkClick r:id="rId13" tooltip="1985"/>
              </a:rPr>
              <a:t>1985</a:t>
            </a:r>
            <a:r>
              <a:rPr lang="sr-Latn-RS" sz="2400" b="0" i="0">
                <a:solidFill>
                  <a:srgbClr val="202122"/>
                </a:solidFill>
                <a:effectLst/>
                <a:latin typeface="-apple-system"/>
              </a:rPr>
              <a:t>. godine.</a:t>
            </a:r>
            <a:br>
              <a:rPr lang="sr-Latn-RS" sz="2400"/>
            </a:br>
            <a:endParaRPr lang="sr-Latn-RS" sz="2400"/>
          </a:p>
        </p:txBody>
      </p:sp>
    </p:spTree>
    <p:extLst>
      <p:ext uri="{BB962C8B-B14F-4D97-AF65-F5344CB8AC3E}">
        <p14:creationId xmlns:p14="http://schemas.microsoft.com/office/powerpoint/2010/main" val="36324493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15BC2A-E6A3-134E-BAAC-654BA98C6618}"/>
              </a:ext>
            </a:extLst>
          </p:cNvPr>
          <p:cNvSpPr>
            <a:spLocks noGrp="1"/>
          </p:cNvSpPr>
          <p:nvPr>
            <p:ph type="title"/>
          </p:nvPr>
        </p:nvSpPr>
        <p:spPr/>
        <p:txBody>
          <a:bodyPr>
            <a:normAutofit/>
          </a:bodyPr>
          <a:lstStyle/>
          <a:p>
            <a:pPr algn="ctr"/>
            <a:r>
              <a:rPr lang="sr-Latn-RS" sz="3600"/>
              <a:t>POSLEDNJA PROIZVEDENA BUBA</a:t>
            </a:r>
          </a:p>
        </p:txBody>
      </p:sp>
      <p:pic>
        <p:nvPicPr>
          <p:cNvPr id="4" name="Slika 4">
            <a:extLst>
              <a:ext uri="{FF2B5EF4-FFF2-40B4-BE49-F238E27FC236}">
                <a16:creationId xmlns:a16="http://schemas.microsoft.com/office/drawing/2014/main" id="{458D86B1-C9DF-F647-8A08-1FEE7561F707}"/>
              </a:ext>
            </a:extLst>
          </p:cNvPr>
          <p:cNvPicPr>
            <a:picLocks noGrp="1" noChangeAspect="1"/>
          </p:cNvPicPr>
          <p:nvPr>
            <p:ph idx="1"/>
          </p:nvPr>
        </p:nvPicPr>
        <p:blipFill>
          <a:blip r:embed="rId2"/>
          <a:stretch>
            <a:fillRect/>
          </a:stretch>
        </p:blipFill>
        <p:spPr>
          <a:xfrm>
            <a:off x="2930168" y="1428750"/>
            <a:ext cx="6484063" cy="4863047"/>
          </a:xfr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738351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C27F7D-041D-2142-86F1-8865AF8AB76B}"/>
              </a:ext>
            </a:extLst>
          </p:cNvPr>
          <p:cNvSpPr>
            <a:spLocks noGrp="1"/>
          </p:cNvSpPr>
          <p:nvPr>
            <p:ph type="title"/>
          </p:nvPr>
        </p:nvSpPr>
        <p:spPr/>
        <p:txBody>
          <a:bodyPr/>
          <a:lstStyle/>
          <a:p>
            <a:pPr algn="ctr"/>
            <a:r>
              <a:rPr lang="sr-Latn-RS"/>
              <a:t>HVALA NA PAŽNJI!</a:t>
            </a:r>
          </a:p>
        </p:txBody>
      </p:sp>
      <p:sp>
        <p:nvSpPr>
          <p:cNvPr id="3" name="Čuvar mesta za sadržaj 2">
            <a:extLst>
              <a:ext uri="{FF2B5EF4-FFF2-40B4-BE49-F238E27FC236}">
                <a16:creationId xmlns:a16="http://schemas.microsoft.com/office/drawing/2014/main" id="{0B5B266B-A422-F54F-860A-45D4893BC99B}"/>
              </a:ext>
            </a:extLst>
          </p:cNvPr>
          <p:cNvSpPr>
            <a:spLocks noGrp="1"/>
          </p:cNvSpPr>
          <p:nvPr>
            <p:ph idx="1"/>
          </p:nvPr>
        </p:nvSpPr>
        <p:spPr>
          <a:xfrm>
            <a:off x="1295400" y="1833689"/>
            <a:ext cx="10415766" cy="4669797"/>
          </a:xfrm>
        </p:spPr>
        <p:txBody>
          <a:bodyPr>
            <a:normAutofit/>
          </a:bodyPr>
          <a:lstStyle/>
          <a:p>
            <a:pPr marL="0" indent="0">
              <a:buNone/>
            </a:pPr>
            <a:r>
              <a:rPr lang="sr-Latn-RS" sz="4000"/>
              <a:t>RADILI: </a:t>
            </a:r>
          </a:p>
          <a:p>
            <a:pPr marL="742950" indent="-742950">
              <a:buFont typeface="+mj-lt"/>
              <a:buAutoNum type="arabicPeriod"/>
            </a:pPr>
            <a:r>
              <a:rPr lang="sr-Latn-RS" sz="4000"/>
              <a:t>Milica Simeunović  </a:t>
            </a:r>
          </a:p>
          <a:p>
            <a:pPr marL="742950" indent="-742950">
              <a:buFont typeface="+mj-lt"/>
              <a:buAutoNum type="arabicPeriod"/>
            </a:pPr>
            <a:r>
              <a:rPr lang="sr-Latn-RS" sz="4000"/>
              <a:t>Tanasko Rajić.</a:t>
            </a:r>
          </a:p>
          <a:p>
            <a:pPr marL="0" indent="0">
              <a:buNone/>
            </a:pPr>
            <a:r>
              <a:rPr lang="sr-Latn-RS" sz="4000"/>
              <a:t>             VII-2    </a:t>
            </a:r>
            <a:endParaRPr lang="sr-Latn-RS" sz="4800"/>
          </a:p>
        </p:txBody>
      </p:sp>
      <p:pic>
        <p:nvPicPr>
          <p:cNvPr id="4" name="Slika 4">
            <a:extLst>
              <a:ext uri="{FF2B5EF4-FFF2-40B4-BE49-F238E27FC236}">
                <a16:creationId xmlns:a16="http://schemas.microsoft.com/office/drawing/2014/main" id="{78B6F290-36D7-6A49-A26B-E1294CC6643F}"/>
              </a:ext>
            </a:extLst>
          </p:cNvPr>
          <p:cNvPicPr>
            <a:picLocks noChangeAspect="1"/>
          </p:cNvPicPr>
          <p:nvPr/>
        </p:nvPicPr>
        <p:blipFill>
          <a:blip r:embed="rId2"/>
          <a:stretch>
            <a:fillRect/>
          </a:stretch>
        </p:blipFill>
        <p:spPr>
          <a:xfrm>
            <a:off x="7892916" y="1833689"/>
            <a:ext cx="3818250" cy="3899564"/>
          </a:xfrm>
          <a:prstGeom prst="rect">
            <a:avLst/>
          </a:prstGeom>
        </p:spPr>
      </p:pic>
    </p:spTree>
    <p:extLst>
      <p:ext uri="{BB962C8B-B14F-4D97-AF65-F5344CB8AC3E}">
        <p14:creationId xmlns:p14="http://schemas.microsoft.com/office/powerpoint/2010/main" val="4159343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156A99-2B96-FC4E-B37A-98586F22A469}"/>
              </a:ext>
            </a:extLst>
          </p:cNvPr>
          <p:cNvSpPr>
            <a:spLocks noGrp="1"/>
          </p:cNvSpPr>
          <p:nvPr>
            <p:ph type="title"/>
          </p:nvPr>
        </p:nvSpPr>
        <p:spPr>
          <a:xfrm>
            <a:off x="1371600" y="685800"/>
            <a:ext cx="9601200" cy="5645014"/>
          </a:xfrm>
        </p:spPr>
        <p:txBody>
          <a:bodyPr>
            <a:normAutofit/>
          </a:bodyPr>
          <a:lstStyle/>
          <a:p>
            <a:r>
              <a:rPr lang="sr-Latn-RS" sz="3600"/>
              <a:t>SADRŽAJ:</a:t>
            </a:r>
          </a:p>
        </p:txBody>
      </p:sp>
      <p:sp>
        <p:nvSpPr>
          <p:cNvPr id="3" name="Čuvar mesta za sadržaj 2">
            <a:extLst>
              <a:ext uri="{FF2B5EF4-FFF2-40B4-BE49-F238E27FC236}">
                <a16:creationId xmlns:a16="http://schemas.microsoft.com/office/drawing/2014/main" id="{8C28B9CC-800D-AC41-8E56-B228B2F5319D}"/>
              </a:ext>
            </a:extLst>
          </p:cNvPr>
          <p:cNvSpPr>
            <a:spLocks noGrp="1"/>
          </p:cNvSpPr>
          <p:nvPr>
            <p:ph idx="1"/>
          </p:nvPr>
        </p:nvSpPr>
        <p:spPr>
          <a:xfrm>
            <a:off x="1371600" y="1428750"/>
            <a:ext cx="9601200" cy="4902064"/>
          </a:xfrm>
        </p:spPr>
        <p:txBody>
          <a:bodyPr>
            <a:normAutofit/>
          </a:bodyPr>
          <a:lstStyle/>
          <a:p>
            <a:pPr marL="457200" indent="-457200">
              <a:buFont typeface="+mj-lt"/>
              <a:buAutoNum type="arabicPeriod"/>
            </a:pPr>
            <a:r>
              <a:rPr lang="sr-Latn-RS" sz="2400"/>
              <a:t>Buba</a:t>
            </a:r>
          </a:p>
          <a:p>
            <a:pPr marL="457200" indent="-457200">
              <a:buFont typeface="+mj-lt"/>
              <a:buAutoNum type="arabicPeriod"/>
            </a:pPr>
            <a:r>
              <a:rPr lang="sr-Latn-RS" sz="2400"/>
              <a:t>Istorija bube</a:t>
            </a:r>
          </a:p>
          <a:p>
            <a:pPr marL="457200" indent="-457200">
              <a:buFont typeface="+mj-lt"/>
              <a:buAutoNum type="arabicPeriod"/>
            </a:pPr>
            <a:r>
              <a:rPr lang="sr-Latn-RS" sz="2400"/>
              <a:t>Obnavljnje proizvodnje</a:t>
            </a:r>
          </a:p>
          <a:p>
            <a:pPr marL="457200" indent="-457200">
              <a:buFont typeface="+mj-lt"/>
              <a:buAutoNum type="arabicPeriod"/>
            </a:pPr>
            <a:r>
              <a:rPr lang="sr-Latn-RS" sz="2400"/>
              <a:t>Prikaz milionitog dela Bube</a:t>
            </a:r>
          </a:p>
          <a:p>
            <a:pPr marL="457200" indent="-457200">
              <a:buFont typeface="+mj-lt"/>
              <a:buAutoNum type="arabicPeriod"/>
            </a:pPr>
            <a:r>
              <a:rPr lang="sr-Latn-RS" sz="2400"/>
              <a:t>Kraj proizvodnje bube u Nemačkoj</a:t>
            </a:r>
          </a:p>
          <a:p>
            <a:pPr marL="457200" indent="-457200">
              <a:buFont typeface="+mj-lt"/>
              <a:buAutoNum type="arabicPeriod"/>
            </a:pPr>
            <a:r>
              <a:rPr lang="sr-Latn-RS" sz="2400"/>
              <a:t>Poslednja proizvedena Buba</a:t>
            </a:r>
          </a:p>
          <a:p>
            <a:pPr marL="457200" indent="-457200">
              <a:buFont typeface="+mj-lt"/>
              <a:buAutoNum type="arabicPeriod"/>
            </a:pPr>
            <a:endParaRPr lang="sr-Latn-RS" sz="2400"/>
          </a:p>
          <a:p>
            <a:pPr marL="457200" indent="-457200">
              <a:buFont typeface="+mj-lt"/>
              <a:buAutoNum type="arabicPeriod"/>
            </a:pPr>
            <a:endParaRPr lang="sr-Latn-RS" sz="2400"/>
          </a:p>
          <a:p>
            <a:pPr marL="457200" indent="-457200">
              <a:buFont typeface="+mj-lt"/>
              <a:buAutoNum type="arabicPeriod"/>
            </a:pPr>
            <a:endParaRPr lang="sr-Latn-RS" sz="2400"/>
          </a:p>
          <a:p>
            <a:pPr marL="0" indent="0">
              <a:buNone/>
            </a:pPr>
            <a:endParaRPr lang="sr-Latn-RS" sz="2400"/>
          </a:p>
        </p:txBody>
      </p:sp>
    </p:spTree>
    <p:extLst>
      <p:ext uri="{BB962C8B-B14F-4D97-AF65-F5344CB8AC3E}">
        <p14:creationId xmlns:p14="http://schemas.microsoft.com/office/powerpoint/2010/main" val="876085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505A65-2426-6646-93A6-D278DEFDA3CA}"/>
              </a:ext>
            </a:extLst>
          </p:cNvPr>
          <p:cNvSpPr>
            <a:spLocks noGrp="1"/>
          </p:cNvSpPr>
          <p:nvPr>
            <p:ph type="title"/>
          </p:nvPr>
        </p:nvSpPr>
        <p:spPr/>
        <p:txBody>
          <a:bodyPr/>
          <a:lstStyle/>
          <a:p>
            <a:pPr algn="ctr"/>
            <a:r>
              <a:rPr lang="sr-Latn-RS"/>
              <a:t>BUBA</a:t>
            </a:r>
          </a:p>
        </p:txBody>
      </p:sp>
      <p:sp>
        <p:nvSpPr>
          <p:cNvPr id="9" name="Čuvar mesta za sadržaj 8">
            <a:extLst>
              <a:ext uri="{FF2B5EF4-FFF2-40B4-BE49-F238E27FC236}">
                <a16:creationId xmlns:a16="http://schemas.microsoft.com/office/drawing/2014/main" id="{5344BCD1-7965-DA49-AE6C-730CB8E81D1E}"/>
              </a:ext>
            </a:extLst>
          </p:cNvPr>
          <p:cNvSpPr>
            <a:spLocks noGrp="1"/>
          </p:cNvSpPr>
          <p:nvPr>
            <p:ph idx="1"/>
          </p:nvPr>
        </p:nvSpPr>
        <p:spPr>
          <a:xfrm>
            <a:off x="1371600" y="1428750"/>
            <a:ext cx="10596282" cy="5255356"/>
          </a:xfrm>
        </p:spPr>
        <p:txBody>
          <a:bodyPr/>
          <a:lstStyle/>
          <a:p>
            <a:r>
              <a:rPr lang="sr-Latn-RS" sz="2400" b="1" i="0">
                <a:solidFill>
                  <a:srgbClr val="202122"/>
                </a:solidFill>
                <a:effectLst/>
                <a:latin typeface="-apple-system"/>
              </a:rPr>
              <a:t>Folksvagen</a:t>
            </a:r>
            <a:r>
              <a:rPr lang="sr-Latn-RS" sz="2800" b="1" i="0">
                <a:solidFill>
                  <a:srgbClr val="202122"/>
                </a:solidFill>
                <a:effectLst/>
                <a:latin typeface="-apple-system"/>
              </a:rPr>
              <a:t> „</a:t>
            </a:r>
            <a:r>
              <a:rPr lang="sr-Latn-RS" sz="2400" b="1" i="0">
                <a:solidFill>
                  <a:srgbClr val="202122"/>
                </a:solidFill>
                <a:effectLst/>
                <a:latin typeface="-apple-system"/>
              </a:rPr>
              <a:t>buba“</a:t>
            </a:r>
            <a:r>
              <a:rPr lang="sr-Latn-RS" sz="2400" b="0" i="0">
                <a:solidFill>
                  <a:srgbClr val="202122"/>
                </a:solidFill>
                <a:effectLst/>
                <a:latin typeface="-apple-system"/>
              </a:rPr>
              <a:t> (</a:t>
            </a:r>
            <a:r>
              <a:rPr lang="sr-Latn-RS" sz="2400" b="0" i="0" u="none" strike="noStrike">
                <a:solidFill>
                  <a:srgbClr val="6B4BA1"/>
                </a:solidFill>
                <a:effectLst/>
                <a:latin typeface="-apple-system"/>
                <a:hlinkClick r:id="rId2" tooltip="Nemački jezik"/>
              </a:rPr>
              <a:t>nem.</a:t>
            </a:r>
            <a:r>
              <a:rPr lang="sr-Latn-RS" sz="2400" b="0" i="0">
                <a:solidFill>
                  <a:srgbClr val="202122"/>
                </a:solidFill>
                <a:effectLst/>
                <a:latin typeface="-apple-system"/>
              </a:rPr>
              <a:t> </a:t>
            </a:r>
            <a:r>
              <a:rPr lang="sr-Latn-RS" sz="2400" b="0" i="1">
                <a:solidFill>
                  <a:srgbClr val="202122"/>
                </a:solidFill>
                <a:effectLst/>
                <a:latin typeface="inherit"/>
              </a:rPr>
              <a:t>Volkswagen Käfer</a:t>
            </a:r>
            <a:r>
              <a:rPr lang="sr-Latn-RS" sz="2400" b="0" i="0">
                <a:solidFill>
                  <a:srgbClr val="202122"/>
                </a:solidFill>
                <a:effectLst/>
                <a:latin typeface="-apple-system"/>
              </a:rPr>
              <a:t>; službeni naziv Typ 1) je nemački automobil i prvi model fabrike </a:t>
            </a:r>
            <a:r>
              <a:rPr lang="sr-Latn-RS" sz="2400" b="0" i="0" u="none" strike="noStrike">
                <a:solidFill>
                  <a:srgbClr val="6B4BA1"/>
                </a:solidFill>
                <a:effectLst/>
                <a:latin typeface="-apple-system"/>
                <a:hlinkClick r:id="rId3" tooltip="Folksvagen"/>
              </a:rPr>
              <a:t>Folksvagen</a:t>
            </a:r>
            <a:r>
              <a:rPr lang="sr-Latn-RS" sz="2400" b="0" i="0">
                <a:solidFill>
                  <a:srgbClr val="202122"/>
                </a:solidFill>
                <a:effectLst/>
                <a:latin typeface="-apple-system"/>
              </a:rPr>
              <a:t>. Proizvodio se od </a:t>
            </a:r>
            <a:r>
              <a:rPr lang="sr-Latn-RS" sz="2400" b="0" i="0" u="none" strike="noStrike">
                <a:solidFill>
                  <a:srgbClr val="6B4BA1"/>
                </a:solidFill>
                <a:effectLst/>
                <a:latin typeface="-apple-system"/>
                <a:hlinkClick r:id="rId4" tooltip="1938"/>
              </a:rPr>
              <a:t>1938</a:t>
            </a:r>
            <a:r>
              <a:rPr lang="sr-Latn-RS" sz="2400" b="0" i="0">
                <a:solidFill>
                  <a:srgbClr val="202122"/>
                </a:solidFill>
                <a:effectLst/>
                <a:latin typeface="-apple-system"/>
              </a:rPr>
              <a:t>. do </a:t>
            </a:r>
            <a:r>
              <a:rPr lang="sr-Latn-RS" sz="2400" b="0" i="0" u="none" strike="noStrike">
                <a:solidFill>
                  <a:srgbClr val="6B4BA1"/>
                </a:solidFill>
                <a:effectLst/>
                <a:latin typeface="-apple-system"/>
                <a:hlinkClick r:id="rId5" tooltip="2003"/>
              </a:rPr>
              <a:t>2003</a:t>
            </a:r>
            <a:r>
              <a:rPr lang="sr-Latn-RS" sz="2400" b="0" i="0">
                <a:solidFill>
                  <a:srgbClr val="202122"/>
                </a:solidFill>
                <a:effectLst/>
                <a:latin typeface="-apple-system"/>
              </a:rPr>
              <a:t>. godine i bio je jedan od najpopularnijih i najprodavanijih automobila na svetu sa ukupno 21.529.464 proizvedenih primeraka. U istoriji autoindustrije „Buba“ je jedini model koji tokom svoje dugogodišnje proizvodnje nije pretrpeo skoro nikakvu bitniju dizajnersku promenu. Zbog njegove velike popularnosti, fabrika Folksvagen je </a:t>
            </a:r>
            <a:r>
              <a:rPr lang="sr-Latn-RS" sz="2400" b="0" i="0" u="none" strike="noStrike">
                <a:solidFill>
                  <a:srgbClr val="6B4BA1"/>
                </a:solidFill>
                <a:effectLst/>
                <a:latin typeface="-apple-system"/>
                <a:hlinkClick r:id="rId6" tooltip="1998"/>
              </a:rPr>
              <a:t>1998</a:t>
            </a:r>
            <a:r>
              <a:rPr lang="sr-Latn-RS" sz="2400" b="0" i="0">
                <a:solidFill>
                  <a:srgbClr val="202122"/>
                </a:solidFill>
                <a:effectLst/>
                <a:latin typeface="-apple-system"/>
              </a:rPr>
              <a:t>. godine napravio rimejk tzv. „</a:t>
            </a:r>
            <a:r>
              <a:rPr lang="sr-Latn-RS" sz="2400" b="0" i="0" u="none" strike="noStrike">
                <a:solidFill>
                  <a:srgbClr val="6B4BA1"/>
                </a:solidFill>
                <a:effectLst/>
                <a:latin typeface="-apple-system"/>
                <a:hlinkClick r:id="rId7" tooltip="Folksvagen nova buba"/>
              </a:rPr>
              <a:t>novu bubu</a:t>
            </a:r>
            <a:r>
              <a:rPr lang="sr-Latn-RS" sz="2400" b="0" i="0">
                <a:solidFill>
                  <a:srgbClr val="202122"/>
                </a:solidFill>
                <a:effectLst/>
                <a:latin typeface="-apple-system"/>
              </a:rPr>
              <a:t>“.</a:t>
            </a:r>
            <a:endParaRPr lang="sr-Latn-RS" sz="2400"/>
          </a:p>
        </p:txBody>
      </p:sp>
      <p:pic>
        <p:nvPicPr>
          <p:cNvPr id="12" name="Slika 12">
            <a:extLst>
              <a:ext uri="{FF2B5EF4-FFF2-40B4-BE49-F238E27FC236}">
                <a16:creationId xmlns:a16="http://schemas.microsoft.com/office/drawing/2014/main" id="{4BAD9FE1-CFBF-CA45-BE75-EC96B86FAED6}"/>
              </a:ext>
            </a:extLst>
          </p:cNvPr>
          <p:cNvPicPr>
            <a:picLocks noChangeAspect="1"/>
          </p:cNvPicPr>
          <p:nvPr/>
        </p:nvPicPr>
        <p:blipFill>
          <a:blip r:embed="rId8"/>
          <a:stretch>
            <a:fillRect/>
          </a:stretch>
        </p:blipFill>
        <p:spPr>
          <a:xfrm>
            <a:off x="4294502" y="4349313"/>
            <a:ext cx="4384964" cy="2334793"/>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2936726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id="{3A77A408-C866-B749-AC1D-894FA0052622}"/>
              </a:ext>
            </a:extLst>
          </p:cNvPr>
          <p:cNvSpPr>
            <a:spLocks noGrp="1"/>
          </p:cNvSpPr>
          <p:nvPr>
            <p:ph idx="1"/>
          </p:nvPr>
        </p:nvSpPr>
        <p:spPr>
          <a:xfrm>
            <a:off x="1209827" y="599003"/>
            <a:ext cx="10623584" cy="5794461"/>
          </a:xfrm>
        </p:spPr>
        <p:txBody>
          <a:bodyPr>
            <a:normAutofit/>
          </a:bodyPr>
          <a:lstStyle/>
          <a:p>
            <a:r>
              <a:rPr lang="sr-Latn-RS" sz="2400" b="0" i="0">
                <a:solidFill>
                  <a:srgbClr val="202122"/>
                </a:solidFill>
                <a:effectLst/>
                <a:latin typeface="-apple-system"/>
              </a:rPr>
              <a:t>Kao retko koji drugi automobil, „buba“ je dostigla kultni status i stekla veliki broj ljubitelja širom sveta, udruženih u mnogobrojne klubove. Pojavljivala se i u popularnoj kulturi - filmu (bila je glavni junak Diznijevog filmskog serijala „</a:t>
            </a:r>
            <a:r>
              <a:rPr lang="sr-Latn-RS" sz="2400" b="0" i="0" u="none" strike="noStrike">
                <a:solidFill>
                  <a:srgbClr val="DD3333"/>
                </a:solidFill>
                <a:effectLst/>
                <a:latin typeface="-apple-system"/>
                <a:hlinkClick r:id="rId2" tooltip="Herbi (stranica ne postoji)"/>
              </a:rPr>
              <a:t>Herbi</a:t>
            </a:r>
            <a:r>
              <a:rPr lang="sr-Latn-RS" sz="2400" b="0" i="0">
                <a:solidFill>
                  <a:srgbClr val="202122"/>
                </a:solidFill>
                <a:effectLst/>
                <a:latin typeface="-apple-system"/>
              </a:rPr>
              <a:t>“), televiziji, stripu i dr., uz </a:t>
            </a:r>
            <a:r>
              <a:rPr lang="sr-Latn-RS" sz="2400" b="0" i="0" u="none" strike="noStrike">
                <a:solidFill>
                  <a:srgbClr val="6B4BA1"/>
                </a:solidFill>
                <a:effectLst/>
                <a:latin typeface="-apple-system"/>
                <a:hlinkClick r:id="rId3" tooltip="Folksvagen Tip 2 (T1)"/>
              </a:rPr>
              <a:t>T1 kombi</a:t>
            </a:r>
            <a:r>
              <a:rPr lang="sr-Latn-RS" sz="2400" b="0" i="0">
                <a:solidFill>
                  <a:srgbClr val="202122"/>
                </a:solidFill>
                <a:effectLst/>
                <a:latin typeface="-apple-system"/>
              </a:rPr>
              <a:t> bila jedan od zaštitnih znakova </a:t>
            </a:r>
            <a:r>
              <a:rPr lang="sr-Latn-RS" sz="2400" b="0" i="0" u="none" strike="noStrike">
                <a:solidFill>
                  <a:srgbClr val="6B4BA1"/>
                </a:solidFill>
                <a:effectLst/>
                <a:latin typeface="-apple-system"/>
                <a:hlinkClick r:id="rId4" tooltip="Hipici"/>
              </a:rPr>
              <a:t>hipi pokreta</a:t>
            </a:r>
            <a:r>
              <a:rPr lang="sr-Latn-RS" sz="2400" b="0" i="0">
                <a:solidFill>
                  <a:srgbClr val="202122"/>
                </a:solidFill>
                <a:effectLst/>
                <a:latin typeface="-apple-system"/>
              </a:rPr>
              <a:t> i bila neiscrpan izvor inspiracije za brojne profesionalne i amaterske prerade.                                                                                    </a:t>
            </a:r>
          </a:p>
          <a:p>
            <a:r>
              <a:rPr lang="sr-Latn-RS" sz="2400">
                <a:solidFill>
                  <a:srgbClr val="202122"/>
                </a:solidFill>
                <a:latin typeface="-apple-system"/>
              </a:rPr>
              <a:t>Buba „ Herbu“ filmski junak:</a:t>
            </a:r>
            <a:endParaRPr lang="sr-Latn-RS" sz="2400"/>
          </a:p>
        </p:txBody>
      </p:sp>
      <p:pic>
        <p:nvPicPr>
          <p:cNvPr id="4" name="Slika 4">
            <a:extLst>
              <a:ext uri="{FF2B5EF4-FFF2-40B4-BE49-F238E27FC236}">
                <a16:creationId xmlns:a16="http://schemas.microsoft.com/office/drawing/2014/main" id="{F64A15D9-023A-F445-ABCA-84890F6A49D2}"/>
              </a:ext>
            </a:extLst>
          </p:cNvPr>
          <p:cNvPicPr>
            <a:picLocks noChangeAspect="1"/>
          </p:cNvPicPr>
          <p:nvPr/>
        </p:nvPicPr>
        <p:blipFill>
          <a:blip r:embed="rId5"/>
          <a:stretch>
            <a:fillRect/>
          </a:stretch>
        </p:blipFill>
        <p:spPr>
          <a:xfrm>
            <a:off x="5640811" y="2986754"/>
            <a:ext cx="4542280" cy="3406710"/>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40206652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6D292B-B01D-5A4F-A278-0387812B3103}"/>
              </a:ext>
            </a:extLst>
          </p:cNvPr>
          <p:cNvSpPr>
            <a:spLocks noGrp="1"/>
          </p:cNvSpPr>
          <p:nvPr>
            <p:ph type="title"/>
          </p:nvPr>
        </p:nvSpPr>
        <p:spPr/>
        <p:txBody>
          <a:bodyPr>
            <a:normAutofit/>
          </a:bodyPr>
          <a:lstStyle/>
          <a:p>
            <a:pPr algn="ctr"/>
            <a:r>
              <a:rPr lang="sr-Latn-RS" sz="3600"/>
              <a:t>ISTORIJA BUBE</a:t>
            </a:r>
          </a:p>
        </p:txBody>
      </p:sp>
      <p:sp>
        <p:nvSpPr>
          <p:cNvPr id="3" name="Čuvar mesta za sadržaj 2">
            <a:extLst>
              <a:ext uri="{FF2B5EF4-FFF2-40B4-BE49-F238E27FC236}">
                <a16:creationId xmlns:a16="http://schemas.microsoft.com/office/drawing/2014/main" id="{37FC4814-A0FA-AB44-BF6B-5585AC39617B}"/>
              </a:ext>
            </a:extLst>
          </p:cNvPr>
          <p:cNvSpPr>
            <a:spLocks noGrp="1"/>
          </p:cNvSpPr>
          <p:nvPr>
            <p:ph idx="1"/>
          </p:nvPr>
        </p:nvSpPr>
        <p:spPr>
          <a:xfrm>
            <a:off x="1219200" y="1428750"/>
            <a:ext cx="10168421" cy="4792042"/>
          </a:xfrm>
        </p:spPr>
        <p:txBody>
          <a:bodyPr>
            <a:normAutofit/>
          </a:bodyPr>
          <a:lstStyle/>
          <a:p>
            <a:r>
              <a:rPr lang="sr-Latn-RS" sz="2400" b="0" i="0">
                <a:solidFill>
                  <a:srgbClr val="202122"/>
                </a:solidFill>
                <a:effectLst/>
                <a:latin typeface="-apple-system"/>
              </a:rPr>
              <a:t>Istorija razvoja „bube“ počinje još pre </a:t>
            </a:r>
            <a:r>
              <a:rPr lang="sr-Latn-RS" sz="2400" b="0" i="0" u="none" strike="noStrike">
                <a:solidFill>
                  <a:srgbClr val="6B4BA1"/>
                </a:solidFill>
                <a:effectLst/>
                <a:latin typeface="-apple-system"/>
                <a:hlinkClick r:id="rId2" tooltip="Drugi svetski rat"/>
              </a:rPr>
              <a:t>Drugog svetskog rata</a:t>
            </a:r>
            <a:r>
              <a:rPr lang="sr-Latn-RS" sz="2400" b="0" i="0">
                <a:solidFill>
                  <a:srgbClr val="202122"/>
                </a:solidFill>
                <a:effectLst/>
                <a:latin typeface="-apple-system"/>
              </a:rPr>
              <a:t> kada je </a:t>
            </a:r>
            <a:r>
              <a:rPr lang="sr-Latn-RS" sz="2400" b="0" i="0" u="none" strike="noStrike">
                <a:solidFill>
                  <a:srgbClr val="6B4BA1"/>
                </a:solidFill>
                <a:effectLst/>
                <a:latin typeface="-apple-system"/>
                <a:hlinkClick r:id="rId3" tooltip="Ferdinand Porše"/>
              </a:rPr>
              <a:t>Ferdinand Porše</a:t>
            </a:r>
            <a:r>
              <a:rPr lang="sr-Latn-RS" sz="2400" b="0" i="0">
                <a:solidFill>
                  <a:srgbClr val="202122"/>
                </a:solidFill>
                <a:effectLst/>
                <a:latin typeface="-apple-system"/>
              </a:rPr>
              <a:t> dobio viziju vozila masovne proizvodnje koje će biti dostupno prosečnom Nemcu. Poršeova ideja se jako dopala </a:t>
            </a:r>
            <a:r>
              <a:rPr lang="sr-Latn-RS" sz="2400" b="0" i="0" u="none" strike="noStrike">
                <a:solidFill>
                  <a:srgbClr val="6B4BA1"/>
                </a:solidFill>
                <a:effectLst/>
                <a:latin typeface="-apple-system"/>
                <a:hlinkClick r:id="rId4" tooltip="Adolf Hitler"/>
              </a:rPr>
              <a:t>Adolfu Hitleru</a:t>
            </a:r>
            <a:r>
              <a:rPr lang="sr-Latn-RS" sz="2400" b="0" i="0">
                <a:solidFill>
                  <a:srgbClr val="202122"/>
                </a:solidFill>
                <a:effectLst/>
                <a:latin typeface="-apple-system"/>
              </a:rPr>
              <a:t> koji je i sam bio automobilski fanatik iako nije znao da vozi. Hitler je tada bio pod uticajem dostignuća </a:t>
            </a:r>
            <a:r>
              <a:rPr lang="sr-Latn-RS" sz="2400" b="0" i="0" u="none" strike="noStrike">
                <a:solidFill>
                  <a:srgbClr val="6B4BA1"/>
                </a:solidFill>
                <a:effectLst/>
                <a:latin typeface="-apple-system"/>
                <a:hlinkClick r:id="rId5" tooltip="Henri Ford"/>
              </a:rPr>
              <a:t>Henrija Forda</a:t>
            </a:r>
            <a:r>
              <a:rPr lang="sr-Latn-RS" sz="2400" b="0" i="0">
                <a:solidFill>
                  <a:srgbClr val="202122"/>
                </a:solidFill>
                <a:effectLst/>
                <a:latin typeface="-apple-system"/>
              </a:rPr>
              <a:t> i njegove proizvodne linije za koju je saznao čitajući Fordovu biografiju na odsluženju zatvorske kazne tokom </a:t>
            </a:r>
            <a:r>
              <a:rPr lang="sr-Latn-RS" sz="2400" b="0" i="0" u="none" strike="noStrike">
                <a:solidFill>
                  <a:srgbClr val="6B4BA1"/>
                </a:solidFill>
                <a:effectLst/>
                <a:latin typeface="-apple-system"/>
                <a:hlinkClick r:id="rId6" tooltip="1923"/>
              </a:rPr>
              <a:t>1923</a:t>
            </a:r>
            <a:r>
              <a:rPr lang="sr-Latn-RS" sz="2400" b="0" i="0">
                <a:solidFill>
                  <a:srgbClr val="202122"/>
                </a:solidFill>
                <a:effectLst/>
                <a:latin typeface="-apple-system"/>
              </a:rPr>
              <a:t>. godine.</a:t>
            </a:r>
            <a:endParaRPr lang="sr-Latn-RS" sz="2400"/>
          </a:p>
        </p:txBody>
      </p:sp>
      <p:pic>
        <p:nvPicPr>
          <p:cNvPr id="4" name="Slika 4">
            <a:extLst>
              <a:ext uri="{FF2B5EF4-FFF2-40B4-BE49-F238E27FC236}">
                <a16:creationId xmlns:a16="http://schemas.microsoft.com/office/drawing/2014/main" id="{6E38031B-AFAA-7645-B595-24ED6E29FBFE}"/>
              </a:ext>
            </a:extLst>
          </p:cNvPr>
          <p:cNvPicPr>
            <a:picLocks noChangeAspect="1"/>
          </p:cNvPicPr>
          <p:nvPr/>
        </p:nvPicPr>
        <p:blipFill>
          <a:blip r:embed="rId7"/>
          <a:stretch>
            <a:fillRect/>
          </a:stretch>
        </p:blipFill>
        <p:spPr>
          <a:xfrm>
            <a:off x="3699063" y="4083863"/>
            <a:ext cx="4793873" cy="2340204"/>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9827843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id="{0C9E6984-51F3-C74C-B7DA-FDA9A91136A3}"/>
              </a:ext>
            </a:extLst>
          </p:cNvPr>
          <p:cNvSpPr>
            <a:spLocks noGrp="1"/>
          </p:cNvSpPr>
          <p:nvPr>
            <p:ph idx="1"/>
          </p:nvPr>
        </p:nvSpPr>
        <p:spPr>
          <a:xfrm>
            <a:off x="1183748" y="348401"/>
            <a:ext cx="11008252" cy="6161198"/>
          </a:xfrm>
        </p:spPr>
        <p:txBody>
          <a:bodyPr>
            <a:normAutofit/>
          </a:bodyPr>
          <a:lstStyle/>
          <a:p>
            <a:r>
              <a:rPr lang="sr-Latn-RS" sz="2400" b="0" i="0">
                <a:solidFill>
                  <a:srgbClr val="202122"/>
                </a:solidFill>
                <a:effectLst/>
                <a:latin typeface="-apple-system"/>
              </a:rPr>
              <a:t>Pre toga, Porše je radio na drugim malim automobilima čije elemente je kasnije iskoristio kod „Bube“. Tip 32 prototip NSU iz </a:t>
            </a:r>
            <a:r>
              <a:rPr lang="sr-Latn-RS" sz="2400" b="0" i="0" u="none" strike="noStrike">
                <a:solidFill>
                  <a:srgbClr val="6B4BA1"/>
                </a:solidFill>
                <a:effectLst/>
                <a:latin typeface="-apple-system"/>
                <a:hlinkClick r:id="rId2" tooltip="1934"/>
              </a:rPr>
              <a:t>1934</a:t>
            </a:r>
            <a:r>
              <a:rPr lang="sr-Latn-RS" sz="2400" b="0" i="0">
                <a:solidFill>
                  <a:srgbClr val="202122"/>
                </a:solidFill>
                <a:effectLst/>
                <a:latin typeface="-apple-system"/>
              </a:rPr>
              <a:t>. godine bio je automobil nalik bubi sa rashladnim sistemom, zadnjom vučom i snažnim četvorocilindričnim motorom.</a:t>
            </a:r>
          </a:p>
          <a:p>
            <a:r>
              <a:rPr lang="sr-Latn-RS" sz="2400" b="0" i="0">
                <a:solidFill>
                  <a:srgbClr val="202122"/>
                </a:solidFill>
                <a:effectLst/>
                <a:latin typeface="-apple-system"/>
              </a:rPr>
              <a:t>Kada je Hitler postao nemački kancelar, februara </a:t>
            </a:r>
            <a:r>
              <a:rPr lang="sr-Latn-RS" sz="2400" b="0" i="0" u="none" strike="noStrike">
                <a:solidFill>
                  <a:srgbClr val="6B4BA1"/>
                </a:solidFill>
                <a:effectLst/>
                <a:latin typeface="-apple-system"/>
                <a:hlinkClick r:id="rId3" tooltip="1933"/>
              </a:rPr>
              <a:t>1933</a:t>
            </a:r>
            <a:r>
              <a:rPr lang="sr-Latn-RS" sz="2400" b="0" i="0">
                <a:solidFill>
                  <a:srgbClr val="202122"/>
                </a:solidFill>
                <a:effectLst/>
                <a:latin typeface="-apple-system"/>
              </a:rPr>
              <a:t>. godine, objavio je na sajmu automobila u </a:t>
            </a:r>
            <a:r>
              <a:rPr lang="sr-Latn-RS" sz="2400" b="0" i="0" u="none" strike="noStrike">
                <a:solidFill>
                  <a:srgbClr val="6B4BA1"/>
                </a:solidFill>
                <a:effectLst/>
                <a:latin typeface="-apple-system"/>
                <a:hlinkClick r:id="rId4" tooltip="Berlin"/>
              </a:rPr>
              <a:t>Berlinu</a:t>
            </a:r>
            <a:r>
              <a:rPr lang="sr-Latn-RS" sz="2400" b="0" i="0">
                <a:solidFill>
                  <a:srgbClr val="202122"/>
                </a:solidFill>
                <a:effectLst/>
                <a:latin typeface="-apple-system"/>
              </a:rPr>
              <a:t> svoje namere da preuzme auto industriju </a:t>
            </a:r>
            <a:r>
              <a:rPr lang="sr-Latn-RS" sz="2400" b="0" i="0" u="none" strike="noStrike">
                <a:solidFill>
                  <a:srgbClr val="6B4BA1"/>
                </a:solidFill>
                <a:effectLst/>
                <a:latin typeface="-apple-system"/>
                <a:hlinkClick r:id="rId5" tooltip="Treći rajh"/>
              </a:rPr>
              <a:t>Nemačke</a:t>
            </a:r>
            <a:r>
              <a:rPr lang="sr-Latn-RS" sz="2400" b="0" i="0">
                <a:solidFill>
                  <a:srgbClr val="202122"/>
                </a:solidFill>
                <a:effectLst/>
                <a:latin typeface="-apple-system"/>
              </a:rPr>
              <a:t>. Godinu dana kasnije, izjavio je da će njegova vlada podržati razvoj koncepta „auto za svačiji džep“. Impresioniran Poršeovim talentom za dizajn, Hitler mu je isporučio nacrt automobila koji može da smesti dve odrasle osobe i troje dece i da razvije maksimalnu brzinu od oko 40 km/h. Cena takvog automobila ne bi smela da pređe 1.000 rajhsmaraka, što je bilo približno ceni motocikla u to vreme. Iako je bio jako skeptičan u pogledu predviđenih niskih troškova proizvodnje, Ferdinand Porše je na dati projekat gledao kao na izazov, te ga je prihvatio. Projekat je nazvan „Tip 60“. Zbog ograničenog vremena proizvodnje novog „narodskog“ automobila, Porše je bazirao mnoge njegove komponente prema ranijem modelu NSU.</a:t>
            </a:r>
            <a:endParaRPr lang="sr-Latn-RS" sz="2400"/>
          </a:p>
        </p:txBody>
      </p:sp>
    </p:spTree>
    <p:extLst>
      <p:ext uri="{BB962C8B-B14F-4D97-AF65-F5344CB8AC3E}">
        <p14:creationId xmlns:p14="http://schemas.microsoft.com/office/powerpoint/2010/main" val="4178502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id="{183DD734-6CC3-2743-B36F-5B67B3362CCC}"/>
              </a:ext>
            </a:extLst>
          </p:cNvPr>
          <p:cNvSpPr>
            <a:spLocks noGrp="1"/>
          </p:cNvSpPr>
          <p:nvPr>
            <p:ph idx="1"/>
          </p:nvPr>
        </p:nvSpPr>
        <p:spPr>
          <a:xfrm>
            <a:off x="1295400" y="709026"/>
            <a:ext cx="10452440" cy="6148973"/>
          </a:xfrm>
        </p:spPr>
        <p:txBody>
          <a:bodyPr>
            <a:normAutofit/>
          </a:bodyPr>
          <a:lstStyle/>
          <a:p>
            <a:r>
              <a:rPr lang="sr-Latn-RS" sz="2400" b="0" i="0">
                <a:solidFill>
                  <a:srgbClr val="202122"/>
                </a:solidFill>
                <a:effectLst/>
                <a:latin typeface="-apple-system"/>
              </a:rPr>
              <a:t>Godine </a:t>
            </a:r>
            <a:r>
              <a:rPr lang="sr-Latn-RS" sz="2400" b="0" i="0" u="none" strike="noStrike">
                <a:solidFill>
                  <a:srgbClr val="6B4BA1"/>
                </a:solidFill>
                <a:effectLst/>
                <a:latin typeface="-apple-system"/>
                <a:hlinkClick r:id="rId2" tooltip="1937"/>
              </a:rPr>
              <a:t>1937</a:t>
            </a:r>
            <a:r>
              <a:rPr lang="sr-Latn-RS" sz="2400" b="0" i="0">
                <a:solidFill>
                  <a:srgbClr val="202122"/>
                </a:solidFill>
                <a:effectLst/>
                <a:latin typeface="-apple-system"/>
              </a:rPr>
              <a:t>. proizvođač fijakera, kompanija „Reuter“ iz Štutgarta, dobila je pravo da proizvede 30 vozila koja će vremenom biti predstavljena na raznim festivalima i sajmovima kako bi se </a:t>
            </a:r>
            <a:r>
              <a:rPr lang="sr-Latn-RS" sz="2400" b="0" i="0" u="none" strike="noStrike">
                <a:solidFill>
                  <a:srgbClr val="6B4BA1"/>
                </a:solidFill>
                <a:effectLst/>
                <a:latin typeface="-apple-system"/>
                <a:hlinkClick r:id="rId3" tooltip="Nemci"/>
              </a:rPr>
              <a:t>Nemci</a:t>
            </a:r>
            <a:r>
              <a:rPr lang="sr-Latn-RS" sz="2400" b="0" i="0">
                <a:solidFill>
                  <a:srgbClr val="202122"/>
                </a:solidFill>
                <a:effectLst/>
                <a:latin typeface="-apple-system"/>
              </a:rPr>
              <a:t> namamili na njihovu kupovinu. Hitler tada kreirao svojevrsnu šemu štednje po kojoj se narod stimuliše da kupuje markice i tako vremenom otplaćuje automobil koji bi im kasnije bio isporučen.</a:t>
            </a:r>
          </a:p>
          <a:p>
            <a:r>
              <a:rPr lang="sr-Latn-RS" sz="2400">
                <a:solidFill>
                  <a:srgbClr val="202122"/>
                </a:solidFill>
                <a:latin typeface="-apple-system"/>
              </a:rPr>
              <a:t>Kompanija Reuter:</a:t>
            </a:r>
            <a:endParaRPr lang="sr-Latn-RS" sz="2400"/>
          </a:p>
        </p:txBody>
      </p:sp>
      <p:pic>
        <p:nvPicPr>
          <p:cNvPr id="2" name="Slika 3">
            <a:extLst>
              <a:ext uri="{FF2B5EF4-FFF2-40B4-BE49-F238E27FC236}">
                <a16:creationId xmlns:a16="http://schemas.microsoft.com/office/drawing/2014/main" id="{38ACFAD5-7B7E-0449-B66F-505A8D825BC2}"/>
              </a:ext>
            </a:extLst>
          </p:cNvPr>
          <p:cNvPicPr>
            <a:picLocks noChangeAspect="1"/>
          </p:cNvPicPr>
          <p:nvPr/>
        </p:nvPicPr>
        <p:blipFill>
          <a:blip r:embed="rId4"/>
          <a:stretch>
            <a:fillRect/>
          </a:stretch>
        </p:blipFill>
        <p:spPr>
          <a:xfrm>
            <a:off x="1618508" y="3477868"/>
            <a:ext cx="4041481" cy="3184537"/>
          </a:xfrm>
          <a:prstGeom prst="rect">
            <a:avLst/>
          </a:prstGeom>
        </p:spPr>
      </p:pic>
    </p:spTree>
    <p:extLst>
      <p:ext uri="{BB962C8B-B14F-4D97-AF65-F5344CB8AC3E}">
        <p14:creationId xmlns:p14="http://schemas.microsoft.com/office/powerpoint/2010/main" val="1908749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a:extLst>
              <a:ext uri="{FF2B5EF4-FFF2-40B4-BE49-F238E27FC236}">
                <a16:creationId xmlns:a16="http://schemas.microsoft.com/office/drawing/2014/main" id="{1A17A30C-9365-774A-8775-E0EB13A16742}"/>
              </a:ext>
            </a:extLst>
          </p:cNvPr>
          <p:cNvSpPr>
            <a:spLocks noGrp="1"/>
          </p:cNvSpPr>
          <p:nvPr>
            <p:ph idx="1"/>
          </p:nvPr>
        </p:nvSpPr>
        <p:spPr>
          <a:xfrm>
            <a:off x="1139332" y="298280"/>
            <a:ext cx="10547384" cy="6559719"/>
          </a:xfrm>
        </p:spPr>
        <p:txBody>
          <a:bodyPr/>
          <a:lstStyle/>
          <a:p>
            <a:pPr fontAlgn="base"/>
            <a:r>
              <a:rPr lang="sr-Latn-RS" sz="2400" b="0" i="0">
                <a:solidFill>
                  <a:srgbClr val="202122"/>
                </a:solidFill>
                <a:effectLst/>
                <a:latin typeface="-apple-system"/>
              </a:rPr>
              <a:t>26. maja 1938. godine otvarila se nova fabrika i </a:t>
            </a:r>
            <a:r>
              <a:rPr lang="sr-Latn-RS" sz="2400" b="0" i="0" u="none" strike="noStrike">
                <a:solidFill>
                  <a:srgbClr val="6B4BA1"/>
                </a:solidFill>
                <a:effectLst/>
                <a:latin typeface="inherit"/>
                <a:hlinkClick r:id="rId2" tooltip="Adolf Hitler"/>
              </a:rPr>
              <a:t>Hitler</a:t>
            </a:r>
            <a:r>
              <a:rPr lang="sr-Latn-RS" sz="2400" b="0" i="0">
                <a:solidFill>
                  <a:srgbClr val="202122"/>
                </a:solidFill>
                <a:effectLst/>
                <a:latin typeface="-apple-system"/>
              </a:rPr>
              <a:t> je ceremonijalno polažio njen kamen temeljac. Na tom velikom događaju prisustvovalo je, po slobodnoj proceni, oko 70.000 ljudi i 150 novinara, svi pod kontrolom </a:t>
            </a:r>
            <a:r>
              <a:rPr lang="sr-Latn-RS" sz="2400" b="0" i="0" u="none" strike="noStrike">
                <a:solidFill>
                  <a:srgbClr val="6B4BA1"/>
                </a:solidFill>
                <a:effectLst/>
                <a:latin typeface="inherit"/>
                <a:hlinkClick r:id="rId3" tooltip="Nacizam"/>
              </a:rPr>
              <a:t>nacističke</a:t>
            </a:r>
            <a:r>
              <a:rPr lang="sr-Latn-RS" sz="2400" b="0" i="0">
                <a:solidFill>
                  <a:srgbClr val="202122"/>
                </a:solidFill>
                <a:effectLst/>
                <a:latin typeface="-apple-system"/>
              </a:rPr>
              <a:t> propagandne mašine. Na tom mestu Hitler je izjavio da će taj model automobila biti poznat pod imenom „KdF-Vagen“ ili </a:t>
            </a:r>
            <a:r>
              <a:rPr lang="sr-Latn-RS" sz="2400" b="0" i="1">
                <a:solidFill>
                  <a:srgbClr val="202122"/>
                </a:solidFill>
                <a:effectLst/>
                <a:latin typeface="inherit"/>
              </a:rPr>
              <a:t>Snaga kroz uživanje</a:t>
            </a:r>
            <a:r>
              <a:rPr lang="sr-Latn-RS" sz="2400" b="0" i="0">
                <a:solidFill>
                  <a:srgbClr val="202122"/>
                </a:solidFill>
                <a:effectLst/>
                <a:latin typeface="-apple-system"/>
              </a:rPr>
              <a:t>. Grad koji je bio specijalno podignut u okruženju da bi podržavao fabriku biće poznat kao „KdF-Stadt“. Proizvodnja je otpočela septembra </a:t>
            </a:r>
            <a:r>
              <a:rPr lang="sr-Latn-RS" sz="2400" b="0" i="0" u="none" strike="noStrike">
                <a:solidFill>
                  <a:srgbClr val="6B4BA1"/>
                </a:solidFill>
                <a:effectLst/>
                <a:latin typeface="inherit"/>
                <a:hlinkClick r:id="rId4" tooltip="1939"/>
              </a:rPr>
              <a:t>1939</a:t>
            </a:r>
            <a:r>
              <a:rPr lang="sr-Latn-RS" sz="2400" b="0" i="0">
                <a:solidFill>
                  <a:srgbClr val="202122"/>
                </a:solidFill>
                <a:effectLst/>
                <a:latin typeface="-apple-system"/>
              </a:rPr>
              <a:t>. - istog meseca kada je otpočeo i </a:t>
            </a:r>
            <a:r>
              <a:rPr lang="sr-Latn-RS" sz="2400" b="0" i="0" u="none" strike="noStrike">
                <a:solidFill>
                  <a:srgbClr val="6B4BA1"/>
                </a:solidFill>
                <a:effectLst/>
                <a:latin typeface="inherit"/>
                <a:hlinkClick r:id="rId5" tooltip="Drugi svetski rat"/>
              </a:rPr>
              <a:t>Drugi svetski rat</a:t>
            </a:r>
            <a:r>
              <a:rPr lang="sr-Latn-RS" sz="2400" b="0" i="0">
                <a:solidFill>
                  <a:srgbClr val="202122"/>
                </a:solidFill>
                <a:effectLst/>
                <a:latin typeface="-apple-system"/>
              </a:rPr>
              <a:t>, pa je tako hiljade ljudi koji su otkupili svoj auto štednjom putem markica ostalo bez svoje „Bube“.</a:t>
            </a:r>
          </a:p>
          <a:p>
            <a:pPr fontAlgn="base"/>
            <a:r>
              <a:rPr lang="sr-Latn-RS" sz="2400">
                <a:effectLst/>
                <a:latin typeface="inherit"/>
              </a:rPr>
              <a:t>Model bube iz 1939:</a:t>
            </a:r>
          </a:p>
        </p:txBody>
      </p:sp>
      <p:pic>
        <p:nvPicPr>
          <p:cNvPr id="2" name="Slika 4">
            <a:extLst>
              <a:ext uri="{FF2B5EF4-FFF2-40B4-BE49-F238E27FC236}">
                <a16:creationId xmlns:a16="http://schemas.microsoft.com/office/drawing/2014/main" id="{8B7E70D0-6F7D-3A44-8002-B0EC77CBCC4D}"/>
              </a:ext>
            </a:extLst>
          </p:cNvPr>
          <p:cNvPicPr>
            <a:picLocks noChangeAspect="1"/>
          </p:cNvPicPr>
          <p:nvPr/>
        </p:nvPicPr>
        <p:blipFill>
          <a:blip r:embed="rId6"/>
          <a:stretch>
            <a:fillRect/>
          </a:stretch>
        </p:blipFill>
        <p:spPr>
          <a:xfrm>
            <a:off x="4475825" y="4037991"/>
            <a:ext cx="3299020" cy="2636639"/>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7804781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285388-A66C-7942-99E7-ED977B0C8973}"/>
              </a:ext>
            </a:extLst>
          </p:cNvPr>
          <p:cNvSpPr>
            <a:spLocks noGrp="1"/>
          </p:cNvSpPr>
          <p:nvPr>
            <p:ph type="title"/>
          </p:nvPr>
        </p:nvSpPr>
        <p:spPr/>
        <p:txBody>
          <a:bodyPr>
            <a:normAutofit/>
          </a:bodyPr>
          <a:lstStyle/>
          <a:p>
            <a:pPr algn="ctr"/>
            <a:r>
              <a:rPr lang="sr-Latn-RS" sz="3600"/>
              <a:t>OBNAVLJANJE PROIZVODNJE</a:t>
            </a:r>
          </a:p>
        </p:txBody>
      </p:sp>
      <p:sp>
        <p:nvSpPr>
          <p:cNvPr id="3" name="Čuvar mesta za sadržaj 2">
            <a:extLst>
              <a:ext uri="{FF2B5EF4-FFF2-40B4-BE49-F238E27FC236}">
                <a16:creationId xmlns:a16="http://schemas.microsoft.com/office/drawing/2014/main" id="{B2A51C2A-11DB-364D-80EA-E1D8B12D2B8A}"/>
              </a:ext>
            </a:extLst>
          </p:cNvPr>
          <p:cNvSpPr>
            <a:spLocks noGrp="1"/>
          </p:cNvSpPr>
          <p:nvPr>
            <p:ph idx="1"/>
          </p:nvPr>
        </p:nvSpPr>
        <p:spPr>
          <a:xfrm>
            <a:off x="1371600" y="1528075"/>
            <a:ext cx="10669630" cy="5329925"/>
          </a:xfrm>
        </p:spPr>
        <p:txBody>
          <a:bodyPr>
            <a:normAutofit/>
          </a:bodyPr>
          <a:lstStyle/>
          <a:p>
            <a:r>
              <a:rPr lang="sr-Latn-RS" sz="2400" b="0" i="0">
                <a:solidFill>
                  <a:srgbClr val="202122"/>
                </a:solidFill>
                <a:effectLst/>
                <a:latin typeface="-apple-system"/>
              </a:rPr>
              <a:t>Završetkom Drugog svetskog rata, maja </a:t>
            </a:r>
            <a:r>
              <a:rPr lang="sr-Latn-RS" sz="2400" b="0" i="0" u="none" strike="noStrike">
                <a:solidFill>
                  <a:srgbClr val="6B4BA1"/>
                </a:solidFill>
                <a:effectLst/>
                <a:latin typeface="-apple-system"/>
                <a:hlinkClick r:id="rId2" tooltip="1945"/>
              </a:rPr>
              <a:t>1945</a:t>
            </a:r>
            <a:r>
              <a:rPr lang="sr-Latn-RS" sz="2400" b="0" i="0">
                <a:solidFill>
                  <a:srgbClr val="202122"/>
                </a:solidFill>
                <a:effectLst/>
                <a:latin typeface="-apple-system"/>
              </a:rPr>
              <a:t>. godine, </a:t>
            </a:r>
            <a:r>
              <a:rPr lang="sr-Latn-RS" sz="2400" b="0" i="0" u="none" strike="noStrike">
                <a:solidFill>
                  <a:srgbClr val="6B4BA1"/>
                </a:solidFill>
                <a:effectLst/>
                <a:latin typeface="-apple-system"/>
                <a:hlinkClick r:id="rId3" tooltip="Nemačka"/>
              </a:rPr>
              <a:t>Nemačka</a:t>
            </a:r>
            <a:r>
              <a:rPr lang="sr-Latn-RS" sz="2400" b="0" i="0">
                <a:solidFill>
                  <a:srgbClr val="202122"/>
                </a:solidFill>
                <a:effectLst/>
                <a:latin typeface="-apple-system"/>
              </a:rPr>
              <a:t> je podeljena na četiri okupacione zone. Kako je Kdf fabrika bila smeštena u </a:t>
            </a:r>
            <a:r>
              <a:rPr lang="sr-Latn-RS" sz="2400" b="0" i="0" u="none" strike="noStrike">
                <a:solidFill>
                  <a:srgbClr val="6B4BA1"/>
                </a:solidFill>
                <a:effectLst/>
                <a:latin typeface="-apple-system"/>
                <a:hlinkClick r:id="rId4" tooltip="Ujedinjeno Kraljevstvo"/>
              </a:rPr>
              <a:t>Britanskoj</a:t>
            </a:r>
            <a:r>
              <a:rPr lang="sr-Latn-RS" sz="2400" b="0" i="0">
                <a:solidFill>
                  <a:srgbClr val="202122"/>
                </a:solidFill>
                <a:effectLst/>
                <a:latin typeface="-apple-system"/>
              </a:rPr>
              <a:t> zoni, pala je pod njihovu kontrolu. Major Ivan Hirst doveden je da proceni mogućnost obnove proizvodnje „Bube“ kao transportnog sredstva za okupacione snage. Kdf-štadt je preimenovan u </a:t>
            </a:r>
            <a:r>
              <a:rPr lang="sr-Latn-RS" sz="2400" b="0" i="0" u="none" strike="noStrike">
                <a:solidFill>
                  <a:srgbClr val="6B4BA1"/>
                </a:solidFill>
                <a:effectLst/>
                <a:latin typeface="-apple-system"/>
                <a:hlinkClick r:id="rId5" tooltip="Volfsburg"/>
              </a:rPr>
              <a:t>Volfsburg</a:t>
            </a:r>
            <a:r>
              <a:rPr lang="sr-Latn-RS" sz="2400" b="0" i="0">
                <a:solidFill>
                  <a:srgbClr val="202122"/>
                </a:solidFill>
                <a:effectLst/>
                <a:latin typeface="-apple-system"/>
              </a:rPr>
              <a:t>. Ime je dobio po obližnjem zamku, a fabrika Kdf je postala poznata kao „Volfsburg Motor Vorks“. </a:t>
            </a:r>
          </a:p>
          <a:p>
            <a:r>
              <a:rPr lang="sr-Latn-RS" sz="2400">
                <a:solidFill>
                  <a:srgbClr val="202122"/>
                </a:solidFill>
                <a:latin typeface="-apple-system"/>
              </a:rPr>
              <a:t>Buba iz 1949. godine:</a:t>
            </a:r>
            <a:endParaRPr lang="sr-Latn-RS" sz="2400"/>
          </a:p>
        </p:txBody>
      </p:sp>
      <p:pic>
        <p:nvPicPr>
          <p:cNvPr id="4" name="Slika 4">
            <a:extLst>
              <a:ext uri="{FF2B5EF4-FFF2-40B4-BE49-F238E27FC236}">
                <a16:creationId xmlns:a16="http://schemas.microsoft.com/office/drawing/2014/main" id="{1046DDB6-CF88-9043-AE06-111E9FFA24B5}"/>
              </a:ext>
            </a:extLst>
          </p:cNvPr>
          <p:cNvPicPr>
            <a:picLocks noChangeAspect="1"/>
          </p:cNvPicPr>
          <p:nvPr/>
        </p:nvPicPr>
        <p:blipFill>
          <a:blip r:embed="rId6"/>
          <a:stretch>
            <a:fillRect/>
          </a:stretch>
        </p:blipFill>
        <p:spPr>
          <a:xfrm>
            <a:off x="4695468" y="4180812"/>
            <a:ext cx="3389202" cy="254190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470743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F10001025">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25" id="{F9915BBD-9749-466F-995C-8C8D6A938EC0}" vid="{CF1D1A65-FC75-42D2-B7EF-D2991382DC6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Široki ekran</PresentationFormat>
  <Slides>13</Slides>
  <Notes>0</Notes>
  <HiddenSlides>0</HiddenSlides>
  <ScaleCrop>false</ScaleCrop>
  <HeadingPairs>
    <vt:vector size="4" baseType="variant">
      <vt:variant>
        <vt:lpstr>Tema</vt:lpstr>
      </vt:variant>
      <vt:variant>
        <vt:i4>1</vt:i4>
      </vt:variant>
      <vt:variant>
        <vt:lpstr>Naslovi slajdova</vt:lpstr>
      </vt:variant>
      <vt:variant>
        <vt:i4>13</vt:i4>
      </vt:variant>
    </vt:vector>
  </HeadingPairs>
  <TitlesOfParts>
    <vt:vector size="14" baseType="lpstr">
      <vt:lpstr>TF10001025</vt:lpstr>
      <vt:lpstr>PRVI MODEL U FABRICI FOLGsVAGEN - BUBA</vt:lpstr>
      <vt:lpstr>SADRŽAJ:</vt:lpstr>
      <vt:lpstr>BUBA</vt:lpstr>
      <vt:lpstr>PowerPoint prezentacija</vt:lpstr>
      <vt:lpstr>ISTORIJA BUBE</vt:lpstr>
      <vt:lpstr>PowerPoint prezentacija</vt:lpstr>
      <vt:lpstr>PowerPoint prezentacija</vt:lpstr>
      <vt:lpstr>PowerPoint prezentacija</vt:lpstr>
      <vt:lpstr>OBNAVLJANJE PROIZVODNJE</vt:lpstr>
      <vt:lpstr>MOLIONITI PRIMERAK BUBE</vt:lpstr>
      <vt:lpstr>KRAJ PROIZVODJE BUBE U NEMAČKOJ</vt:lpstr>
      <vt:lpstr>POSLEDNJA PROIZVEDENA BUBA</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PRVI MODEL U FABRICI FOLGsVAGEN - BUBA</dc:title>
  <dc:creator>Nepoznat korisnik</dc:creator>
  <cp:lastModifiedBy>Nepoznat korisnik</cp:lastModifiedBy>
  <cp:revision>6</cp:revision>
  <dcterms:created xsi:type="dcterms:W3CDTF">2020-05-23T17:05:53Z</dcterms:created>
  <dcterms:modified xsi:type="dcterms:W3CDTF">2020-05-23T19:47:41Z</dcterms:modified>
</cp:coreProperties>
</file>