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sldIdLst>
    <p:sldId id="257" r:id="rId2"/>
    <p:sldId id="258" r:id="rId3"/>
    <p:sldId id="264" r:id="rId4"/>
    <p:sldId id="259" r:id="rId5"/>
    <p:sldId id="276" r:id="rId6"/>
    <p:sldId id="277" r:id="rId7"/>
    <p:sldId id="267" r:id="rId8"/>
    <p:sldId id="260" r:id="rId9"/>
    <p:sldId id="269" r:id="rId10"/>
    <p:sldId id="265" r:id="rId11"/>
    <p:sldId id="278" r:id="rId12"/>
    <p:sldId id="272" r:id="rId13"/>
    <p:sldId id="280" r:id="rId14"/>
    <p:sldId id="279" r:id="rId15"/>
    <p:sldId id="285" r:id="rId16"/>
    <p:sldId id="268" r:id="rId17"/>
    <p:sldId id="266" r:id="rId18"/>
    <p:sldId id="286" r:id="rId19"/>
    <p:sldId id="283" r:id="rId20"/>
    <p:sldId id="282" r:id="rId21"/>
    <p:sldId id="281" r:id="rId22"/>
    <p:sldId id="284" r:id="rId23"/>
    <p:sldId id="287" r:id="rId24"/>
    <p:sldId id="288" r:id="rId25"/>
    <p:sldId id="289" r:id="rId26"/>
    <p:sldId id="290" r:id="rId27"/>
    <p:sldId id="275" r:id="rId28"/>
    <p:sldId id="273" r:id="rId29"/>
    <p:sldId id="274" r:id="rId30"/>
    <p:sldId id="291"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92BA2D-3700-449B-B700-B2FCCFE38D78}" v="1584" dt="2021-11-26T20:39:23.302"/>
    <p1510:client id="{8373EDB7-B415-4A8E-B53F-423FB2599C45}" v="2401" dt="2021-11-27T16:16:07.7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p:scale>
          <a:sx n="81" d="100"/>
          <a:sy n="81" d="100"/>
        </p:scale>
        <p:origin x="-168" y="1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8DE6C8-AB1D-4204-BC9C-3366B0BF0435}"/>
              </a:ext>
            </a:extLst>
          </p:cNvPr>
          <p:cNvSpPr>
            <a:spLocks noGrp="1"/>
          </p:cNvSpPr>
          <p:nvPr>
            <p:ph type="ctrTitle"/>
          </p:nvPr>
        </p:nvSpPr>
        <p:spPr>
          <a:xfrm>
            <a:off x="678426" y="889820"/>
            <a:ext cx="9989574" cy="3598606"/>
          </a:xfrm>
        </p:spPr>
        <p:txBody>
          <a:bodyPr anchor="t">
            <a:normAutofit/>
          </a:bodyPr>
          <a:lstStyle>
            <a:lvl1pPr algn="l">
              <a:defRPr sz="5400"/>
            </a:lvl1pPr>
          </a:lstStyle>
          <a:p>
            <a:r>
              <a:rPr lang="en-US" dirty="0"/>
              <a:t>Click to edit Master title style</a:t>
            </a:r>
          </a:p>
        </p:txBody>
      </p:sp>
      <p:sp>
        <p:nvSpPr>
          <p:cNvPr id="3" name="Subtitle 2">
            <a:extLst>
              <a:ext uri="{FF2B5EF4-FFF2-40B4-BE49-F238E27FC236}">
                <a16:creationId xmlns="" xmlns:a16="http://schemas.microsoft.com/office/drawing/2014/main" id="{7A7B9009-EE50-4EE5-B6EB-CD6EC83D3FA3}"/>
              </a:ext>
            </a:extLst>
          </p:cNvPr>
          <p:cNvSpPr>
            <a:spLocks noGrp="1"/>
          </p:cNvSpPr>
          <p:nvPr>
            <p:ph type="subTitle" idx="1"/>
          </p:nvPr>
        </p:nvSpPr>
        <p:spPr>
          <a:xfrm>
            <a:off x="678426"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 xmlns:a16="http://schemas.microsoft.com/office/drawing/2014/main" id="{99C8667E-058A-436F-B8EA-5B3A99D43D09}"/>
              </a:ext>
            </a:extLst>
          </p:cNvPr>
          <p:cNvSpPr>
            <a:spLocks noGrp="1"/>
          </p:cNvSpPr>
          <p:nvPr>
            <p:ph type="dt" sz="half" idx="10"/>
          </p:nvPr>
        </p:nvSpPr>
        <p:spPr/>
        <p:txBody>
          <a:bodyPr/>
          <a:lstStyle/>
          <a:p>
            <a:fld id="{2F3E8B1C-86EF-43CF-8304-249481088644}" type="datetimeFigureOut">
              <a:rPr lang="en-US" smtClean="0"/>
              <a:t>12/30/2021</a:t>
            </a:fld>
            <a:endParaRPr lang="en-US"/>
          </a:p>
        </p:txBody>
      </p:sp>
      <p:sp>
        <p:nvSpPr>
          <p:cNvPr id="5" name="Footer Placeholder 4">
            <a:extLst>
              <a:ext uri="{FF2B5EF4-FFF2-40B4-BE49-F238E27FC236}">
                <a16:creationId xmlns=""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E5762A1-52E9-402D-B65E-DF193E44CE83}"/>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555278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8A70B00-53AE-4D3F-91BE-A8D789ED9864}"/>
              </a:ext>
            </a:extLst>
          </p:cNvPr>
          <p:cNvSpPr>
            <a:spLocks noGrp="1"/>
          </p:cNvSpPr>
          <p:nvPr>
            <p:ph type="dt" sz="half" idx="10"/>
          </p:nvPr>
        </p:nvSpPr>
        <p:spPr/>
        <p:txBody>
          <a:bodyPr/>
          <a:lstStyle/>
          <a:p>
            <a:fld id="{2F3E8B1C-86EF-43CF-8304-249481088644}" type="datetimeFigureOut">
              <a:rPr lang="en-US" smtClean="0"/>
              <a:t>12/30/2021</a:t>
            </a:fld>
            <a:endParaRPr lang="en-US"/>
          </a:p>
        </p:txBody>
      </p:sp>
      <p:sp>
        <p:nvSpPr>
          <p:cNvPr id="5" name="Footer Placeholder 4">
            <a:extLst>
              <a:ext uri="{FF2B5EF4-FFF2-40B4-BE49-F238E27FC236}">
                <a16:creationId xmlns=""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47CEBE4-50DC-47DB-B699-CCC024336C9F}"/>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473090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dirty="0"/>
              <a:t>Click to edit Master title style</a:t>
            </a:r>
          </a:p>
        </p:txBody>
      </p:sp>
      <p:sp>
        <p:nvSpPr>
          <p:cNvPr id="3" name="Vertical Text Placeholder 2">
            <a:extLst>
              <a:ext uri="{FF2B5EF4-FFF2-40B4-BE49-F238E27FC236}">
                <a16:creationId xmlns="" xmlns:a16="http://schemas.microsoft.com/office/drawing/2014/main" id="{E28F733C-9309-4197-BACA-207CDC8935C9}"/>
              </a:ext>
            </a:extLst>
          </p:cNvPr>
          <p:cNvSpPr>
            <a:spLocks noGrp="1"/>
          </p:cNvSpPr>
          <p:nvPr>
            <p:ph type="body" orient="vert" idx="1"/>
          </p:nvPr>
        </p:nvSpPr>
        <p:spPr>
          <a:xfrm>
            <a:off x="838200" y="997973"/>
            <a:ext cx="8404122" cy="498495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 xmlns:a16="http://schemas.microsoft.com/office/drawing/2014/main" id="{56ACD4D0-5BE6-412D-B08B-5DFFD593513E}"/>
              </a:ext>
            </a:extLst>
          </p:cNvPr>
          <p:cNvSpPr>
            <a:spLocks noGrp="1"/>
          </p:cNvSpPr>
          <p:nvPr>
            <p:ph type="dt" sz="half" idx="10"/>
          </p:nvPr>
        </p:nvSpPr>
        <p:spPr/>
        <p:txBody>
          <a:bodyPr/>
          <a:lstStyle/>
          <a:p>
            <a:fld id="{2F3E8B1C-86EF-43CF-8304-249481088644}" type="datetimeFigureOut">
              <a:rPr lang="en-US" smtClean="0"/>
              <a:t>12/30/2021</a:t>
            </a:fld>
            <a:endParaRPr lang="en-US"/>
          </a:p>
        </p:txBody>
      </p:sp>
      <p:sp>
        <p:nvSpPr>
          <p:cNvPr id="5" name="Footer Placeholder 4">
            <a:extLst>
              <a:ext uri="{FF2B5EF4-FFF2-40B4-BE49-F238E27FC236}">
                <a16:creationId xmlns=""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4504D2D-9379-40DE-9F45-3004BE54F16B}"/>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665160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CC3EC35-E02F-41FF-9232-F90692A902FC}"/>
              </a:ext>
            </a:extLst>
          </p:cNvPr>
          <p:cNvSpPr>
            <a:spLocks noGrp="1"/>
          </p:cNvSpPr>
          <p:nvPr>
            <p:ph type="dt" sz="half" idx="10"/>
          </p:nvPr>
        </p:nvSpPr>
        <p:spPr/>
        <p:txBody>
          <a:bodyPr/>
          <a:lstStyle/>
          <a:p>
            <a:fld id="{2F3E8B1C-86EF-43CF-8304-249481088644}" type="datetimeFigureOut">
              <a:rPr lang="en-US" smtClean="0"/>
              <a:t>12/30/2021</a:t>
            </a:fld>
            <a:endParaRPr lang="en-US"/>
          </a:p>
        </p:txBody>
      </p:sp>
      <p:sp>
        <p:nvSpPr>
          <p:cNvPr id="5" name="Footer Placeholder 4">
            <a:extLst>
              <a:ext uri="{FF2B5EF4-FFF2-40B4-BE49-F238E27FC236}">
                <a16:creationId xmlns=""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25E644A-4A37-4757-9809-5B035E2874E6}"/>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269721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806546A-957F-4C4D-9744-1177AD258E10}"/>
              </a:ext>
            </a:extLst>
          </p:cNvPr>
          <p:cNvSpPr>
            <a:spLocks noGrp="1"/>
          </p:cNvSpPr>
          <p:nvPr>
            <p:ph type="dt" sz="half" idx="10"/>
          </p:nvPr>
        </p:nvSpPr>
        <p:spPr/>
        <p:txBody>
          <a:bodyPr/>
          <a:lstStyle/>
          <a:p>
            <a:fld id="{2F3E8B1C-86EF-43CF-8304-249481088644}" type="datetimeFigureOut">
              <a:rPr lang="en-US" smtClean="0"/>
              <a:t>12/30/2021</a:t>
            </a:fld>
            <a:endParaRPr lang="en-US"/>
          </a:p>
        </p:txBody>
      </p:sp>
      <p:sp>
        <p:nvSpPr>
          <p:cNvPr id="5" name="Footer Placeholder 4">
            <a:extLst>
              <a:ext uri="{FF2B5EF4-FFF2-40B4-BE49-F238E27FC236}">
                <a16:creationId xmlns=""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DB94775-7982-41EC-B584-D51224D38F77}"/>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4219531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CE4BD8-507D-48E4-A624-F16A741C3609}"/>
              </a:ext>
            </a:extLst>
          </p:cNvPr>
          <p:cNvSpPr>
            <a:spLocks noGrp="1"/>
          </p:cNvSpPr>
          <p:nvPr>
            <p:ph type="title"/>
          </p:nvPr>
        </p:nvSpPr>
        <p:spPr>
          <a:xfrm>
            <a:off x="700635" y="922096"/>
            <a:ext cx="10691265" cy="1127930"/>
          </a:xfrm>
        </p:spPr>
        <p:txBody>
          <a:bodyPr/>
          <a:lstStyle/>
          <a:p>
            <a:r>
              <a:rPr lang="en-US" dirty="0"/>
              <a:t>Click to edit Master title style</a:t>
            </a:r>
          </a:p>
        </p:txBody>
      </p:sp>
      <p:sp>
        <p:nvSpPr>
          <p:cNvPr id="3" name="Content Placeholder 2">
            <a:extLst>
              <a:ext uri="{FF2B5EF4-FFF2-40B4-BE49-F238E27FC236}">
                <a16:creationId xmlns="" xmlns:a16="http://schemas.microsoft.com/office/drawing/2014/main" id="{810A07E4-3A39-457C-A059-7DFB6039D947}"/>
              </a:ext>
            </a:extLst>
          </p:cNvPr>
          <p:cNvSpPr>
            <a:spLocks noGrp="1"/>
          </p:cNvSpPr>
          <p:nvPr>
            <p:ph sz="half" idx="1"/>
          </p:nvPr>
        </p:nvSpPr>
        <p:spPr>
          <a:xfrm>
            <a:off x="715383" y="2128684"/>
            <a:ext cx="5304417"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 xmlns:a16="http://schemas.microsoft.com/office/drawing/2014/main" id="{7B141E17-47CE-4A78-B0FA-0E9786DA67C5}"/>
              </a:ext>
            </a:extLst>
          </p:cNvPr>
          <p:cNvSpPr>
            <a:spLocks noGrp="1"/>
          </p:cNvSpPr>
          <p:nvPr>
            <p:ph sz="half" idx="2"/>
          </p:nvPr>
        </p:nvSpPr>
        <p:spPr>
          <a:xfrm>
            <a:off x="6172200" y="2128684"/>
            <a:ext cx="5219700"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 xmlns:a16="http://schemas.microsoft.com/office/drawing/2014/main" id="{89F02C13-D3ED-4044-9716-F29D79A184C9}"/>
              </a:ext>
            </a:extLst>
          </p:cNvPr>
          <p:cNvSpPr>
            <a:spLocks noGrp="1"/>
          </p:cNvSpPr>
          <p:nvPr>
            <p:ph type="dt" sz="half" idx="10"/>
          </p:nvPr>
        </p:nvSpPr>
        <p:spPr/>
        <p:txBody>
          <a:bodyPr/>
          <a:lstStyle/>
          <a:p>
            <a:fld id="{2F3E8B1C-86EF-43CF-8304-249481088644}" type="datetimeFigureOut">
              <a:rPr lang="en-US" smtClean="0"/>
              <a:t>12/30/2021</a:t>
            </a:fld>
            <a:endParaRPr lang="en-US"/>
          </a:p>
        </p:txBody>
      </p:sp>
      <p:sp>
        <p:nvSpPr>
          <p:cNvPr id="6" name="Footer Placeholder 5">
            <a:extLst>
              <a:ext uri="{FF2B5EF4-FFF2-40B4-BE49-F238E27FC236}">
                <a16:creationId xmlns=""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A5AA154-790C-4774-9C21-8C543E733F26}"/>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142963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07DD35-7673-4F88-86B0-634883B5E345}"/>
              </a:ext>
            </a:extLst>
          </p:cNvPr>
          <p:cNvSpPr>
            <a:spLocks noGrp="1"/>
          </p:cNvSpPr>
          <p:nvPr>
            <p:ph type="title"/>
          </p:nvPr>
        </p:nvSpPr>
        <p:spPr>
          <a:xfrm>
            <a:off x="685887" y="929148"/>
            <a:ext cx="10640005" cy="761540"/>
          </a:xfrm>
        </p:spPr>
        <p:txBody>
          <a:bodyPr/>
          <a:lstStyle/>
          <a:p>
            <a:r>
              <a:rPr lang="en-US" dirty="0"/>
              <a:t>Click to edit Master title style</a:t>
            </a:r>
          </a:p>
        </p:txBody>
      </p:sp>
      <p:sp>
        <p:nvSpPr>
          <p:cNvPr id="3" name="Text Placeholder 2">
            <a:extLst>
              <a:ext uri="{FF2B5EF4-FFF2-40B4-BE49-F238E27FC236}">
                <a16:creationId xmlns="" xmlns:a16="http://schemas.microsoft.com/office/drawing/2014/main" id="{5EC820D7-3E0B-47C6-A583-C4C839C5AF03}"/>
              </a:ext>
            </a:extLst>
          </p:cNvPr>
          <p:cNvSpPr>
            <a:spLocks noGrp="1"/>
          </p:cNvSpPr>
          <p:nvPr>
            <p:ph type="body" idx="1"/>
          </p:nvPr>
        </p:nvSpPr>
        <p:spPr>
          <a:xfrm>
            <a:off x="715384" y="1681163"/>
            <a:ext cx="5282192"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 xmlns:a16="http://schemas.microsoft.com/office/drawing/2014/main" id="{6A839A7B-97D5-400F-B802-A0FF28FE9F15}"/>
              </a:ext>
            </a:extLst>
          </p:cNvPr>
          <p:cNvSpPr>
            <a:spLocks noGrp="1"/>
          </p:cNvSpPr>
          <p:nvPr>
            <p:ph sz="half" idx="2"/>
          </p:nvPr>
        </p:nvSpPr>
        <p:spPr>
          <a:xfrm>
            <a:off x="715384" y="2505075"/>
            <a:ext cx="5282192" cy="34237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 xmlns:a16="http://schemas.microsoft.com/office/drawing/2014/main" id="{C2E0ECA2-DBF1-4681-9DFA-93AFD1B371DB}"/>
              </a:ext>
            </a:extLst>
          </p:cNvPr>
          <p:cNvSpPr>
            <a:spLocks noGrp="1"/>
          </p:cNvSpPr>
          <p:nvPr>
            <p:ph type="body" sz="quarter" idx="3"/>
          </p:nvPr>
        </p:nvSpPr>
        <p:spPr>
          <a:xfrm>
            <a:off x="6172200" y="1681163"/>
            <a:ext cx="5183188"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 xmlns:a16="http://schemas.microsoft.com/office/drawing/2014/main" id="{390EBBBB-517F-4ED7-9E51-CF0F7590B4D4}"/>
              </a:ext>
            </a:extLst>
          </p:cNvPr>
          <p:cNvSpPr>
            <a:spLocks noGrp="1"/>
          </p:cNvSpPr>
          <p:nvPr>
            <p:ph sz="quarter" idx="4"/>
          </p:nvPr>
        </p:nvSpPr>
        <p:spPr>
          <a:xfrm>
            <a:off x="6172200" y="2505075"/>
            <a:ext cx="5183188"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511B5C7-1E37-478F-B4B0-C7202FFE41B9}"/>
              </a:ext>
            </a:extLst>
          </p:cNvPr>
          <p:cNvSpPr>
            <a:spLocks noGrp="1"/>
          </p:cNvSpPr>
          <p:nvPr>
            <p:ph type="dt" sz="half" idx="10"/>
          </p:nvPr>
        </p:nvSpPr>
        <p:spPr/>
        <p:txBody>
          <a:bodyPr/>
          <a:lstStyle/>
          <a:p>
            <a:fld id="{2F3E8B1C-86EF-43CF-8304-249481088644}" type="datetimeFigureOut">
              <a:rPr lang="en-US" smtClean="0"/>
              <a:t>12/30/2021</a:t>
            </a:fld>
            <a:endParaRPr lang="en-US"/>
          </a:p>
        </p:txBody>
      </p:sp>
      <p:sp>
        <p:nvSpPr>
          <p:cNvPr id="8" name="Footer Placeholder 7">
            <a:extLst>
              <a:ext uri="{FF2B5EF4-FFF2-40B4-BE49-F238E27FC236}">
                <a16:creationId xmlns=""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58E3DEA6-E4EB-4C2A-8B4F-55EC965B6219}"/>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91918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032964-A933-4B98-A141-A4B316DAFA9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 xmlns:a16="http://schemas.microsoft.com/office/drawing/2014/main" id="{5D684C9D-23DA-42B0-9DD3-7592F72E8DC9}"/>
              </a:ext>
            </a:extLst>
          </p:cNvPr>
          <p:cNvSpPr>
            <a:spLocks noGrp="1"/>
          </p:cNvSpPr>
          <p:nvPr>
            <p:ph type="dt" sz="half" idx="10"/>
          </p:nvPr>
        </p:nvSpPr>
        <p:spPr/>
        <p:txBody>
          <a:bodyPr/>
          <a:lstStyle/>
          <a:p>
            <a:fld id="{2F3E8B1C-86EF-43CF-8304-249481088644}" type="datetimeFigureOut">
              <a:rPr lang="en-US" smtClean="0"/>
              <a:t>12/30/2021</a:t>
            </a:fld>
            <a:endParaRPr lang="en-US"/>
          </a:p>
        </p:txBody>
      </p:sp>
      <p:sp>
        <p:nvSpPr>
          <p:cNvPr id="4" name="Footer Placeholder 3">
            <a:extLst>
              <a:ext uri="{FF2B5EF4-FFF2-40B4-BE49-F238E27FC236}">
                <a16:creationId xmlns=""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153D20DA-9260-4577-BB51-789570A243AF}"/>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229498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D2C1F24-E0A1-45A7-8EF5-92CD9799341C}"/>
              </a:ext>
            </a:extLst>
          </p:cNvPr>
          <p:cNvSpPr>
            <a:spLocks noGrp="1"/>
          </p:cNvSpPr>
          <p:nvPr>
            <p:ph type="dt" sz="half" idx="10"/>
          </p:nvPr>
        </p:nvSpPr>
        <p:spPr/>
        <p:txBody>
          <a:bodyPr/>
          <a:lstStyle/>
          <a:p>
            <a:fld id="{2F3E8B1C-86EF-43CF-8304-249481088644}" type="datetimeFigureOut">
              <a:rPr lang="en-US" smtClean="0"/>
              <a:t>12/30/2021</a:t>
            </a:fld>
            <a:endParaRPr lang="en-US"/>
          </a:p>
        </p:txBody>
      </p:sp>
      <p:sp>
        <p:nvSpPr>
          <p:cNvPr id="3" name="Footer Placeholder 2">
            <a:extLst>
              <a:ext uri="{FF2B5EF4-FFF2-40B4-BE49-F238E27FC236}">
                <a16:creationId xmlns=""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1A880FEF-487E-44DF-8615-DF2210419602}"/>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25265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A568EE-74C8-43A6-90BC-2DDD965CF64A}"/>
              </a:ext>
            </a:extLst>
          </p:cNvPr>
          <p:cNvSpPr>
            <a:spLocks noGrp="1"/>
          </p:cNvSpPr>
          <p:nvPr>
            <p:ph type="title"/>
          </p:nvPr>
        </p:nvSpPr>
        <p:spPr>
          <a:xfrm>
            <a:off x="678426" y="781665"/>
            <a:ext cx="4093599" cy="1223452"/>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 xmlns:a16="http://schemas.microsoft.com/office/drawing/2014/main" id="{971C35AC-CAE3-48CF-A3E4-A075C9FDD7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 xmlns:a16="http://schemas.microsoft.com/office/drawing/2014/main" id="{2D9D03EA-5FAD-4609-A2B8-624E426847E3}"/>
              </a:ext>
            </a:extLst>
          </p:cNvPr>
          <p:cNvSpPr>
            <a:spLocks noGrp="1"/>
          </p:cNvSpPr>
          <p:nvPr>
            <p:ph type="body" sz="half" idx="2"/>
          </p:nvPr>
        </p:nvSpPr>
        <p:spPr>
          <a:xfrm>
            <a:off x="688258" y="2315497"/>
            <a:ext cx="4093599" cy="35534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 xmlns:a16="http://schemas.microsoft.com/office/drawing/2014/main" id="{0B58D2EA-2191-4216-B64D-067BDFE12375}"/>
              </a:ext>
            </a:extLst>
          </p:cNvPr>
          <p:cNvSpPr>
            <a:spLocks noGrp="1"/>
          </p:cNvSpPr>
          <p:nvPr>
            <p:ph type="dt" sz="half" idx="10"/>
          </p:nvPr>
        </p:nvSpPr>
        <p:spPr/>
        <p:txBody>
          <a:bodyPr/>
          <a:lstStyle/>
          <a:p>
            <a:fld id="{2F3E8B1C-86EF-43CF-8304-249481088644}" type="datetimeFigureOut">
              <a:rPr lang="en-US" smtClean="0"/>
              <a:t>12/30/2021</a:t>
            </a:fld>
            <a:endParaRPr lang="en-US"/>
          </a:p>
        </p:txBody>
      </p:sp>
      <p:sp>
        <p:nvSpPr>
          <p:cNvPr id="6" name="Footer Placeholder 5">
            <a:extLst>
              <a:ext uri="{FF2B5EF4-FFF2-40B4-BE49-F238E27FC236}">
                <a16:creationId xmlns=""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E50E382-C500-4A4C-A7C6-43860383AB91}"/>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576235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9FE98B-EACF-4251-A8AF-0D9EDD17C664}"/>
              </a:ext>
            </a:extLst>
          </p:cNvPr>
          <p:cNvSpPr>
            <a:spLocks noGrp="1"/>
          </p:cNvSpPr>
          <p:nvPr>
            <p:ph type="title"/>
          </p:nvPr>
        </p:nvSpPr>
        <p:spPr>
          <a:xfrm>
            <a:off x="683342" y="1066800"/>
            <a:ext cx="4103431" cy="1317523"/>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 xmlns:a16="http://schemas.microsoft.com/office/drawing/2014/main" id="{FA0C2E6A-F834-4540-BB00-E13CB45DC362}"/>
              </a:ext>
            </a:extLst>
          </p:cNvPr>
          <p:cNvSpPr>
            <a:spLocks noGrp="1"/>
          </p:cNvSpPr>
          <p:nvPr>
            <p:ph type="body" sz="half" idx="2"/>
          </p:nvPr>
        </p:nvSpPr>
        <p:spPr>
          <a:xfrm>
            <a:off x="683342"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 xmlns:a16="http://schemas.microsoft.com/office/drawing/2014/main" id="{F0C38EAB-AD63-415C-B263-BA1D8FBE3CB0}"/>
              </a:ext>
            </a:extLst>
          </p:cNvPr>
          <p:cNvSpPr>
            <a:spLocks noGrp="1"/>
          </p:cNvSpPr>
          <p:nvPr>
            <p:ph type="dt" sz="half" idx="10"/>
          </p:nvPr>
        </p:nvSpPr>
        <p:spPr/>
        <p:txBody>
          <a:bodyPr/>
          <a:lstStyle/>
          <a:p>
            <a:fld id="{2F3E8B1C-86EF-43CF-8304-249481088644}" type="datetimeFigureOut">
              <a:rPr lang="en-US" smtClean="0"/>
              <a:t>12/30/2021</a:t>
            </a:fld>
            <a:endParaRPr lang="en-US"/>
          </a:p>
        </p:txBody>
      </p:sp>
      <p:sp>
        <p:nvSpPr>
          <p:cNvPr id="6" name="Footer Placeholder 5">
            <a:extLst>
              <a:ext uri="{FF2B5EF4-FFF2-40B4-BE49-F238E27FC236}">
                <a16:creationId xmlns=""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BB78D45-289B-46AF-8CB9-E6150BEA17ED}"/>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367176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7A362AC-B59F-4AC7-B279-57DDD5336BCA}"/>
              </a:ext>
            </a:extLst>
          </p:cNvPr>
          <p:cNvSpPr>
            <a:spLocks noGrp="1"/>
          </p:cNvSpPr>
          <p:nvPr>
            <p:ph type="title"/>
          </p:nvPr>
        </p:nvSpPr>
        <p:spPr>
          <a:xfrm>
            <a:off x="700635" y="922096"/>
            <a:ext cx="10691265" cy="137103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 xmlns:a16="http://schemas.microsoft.com/office/drawing/2014/main" id="{0E6042DB-75BD-4EC1-B6D9-8A72EF940CAA}"/>
              </a:ext>
            </a:extLst>
          </p:cNvPr>
          <p:cNvSpPr>
            <a:spLocks noGrp="1"/>
          </p:cNvSpPr>
          <p:nvPr>
            <p:ph type="body" idx="1"/>
          </p:nvPr>
        </p:nvSpPr>
        <p:spPr>
          <a:xfrm>
            <a:off x="700635" y="2293126"/>
            <a:ext cx="10691265" cy="36360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fld id="{2F3E8B1C-86EF-43CF-8304-249481088644}" type="datetimeFigureOut">
              <a:rPr lang="en-US" smtClean="0"/>
              <a:pPr/>
              <a:t>12/30/2021</a:t>
            </a:fld>
            <a:endParaRPr lang="en-US" dirty="0"/>
          </a:p>
        </p:txBody>
      </p:sp>
      <p:sp>
        <p:nvSpPr>
          <p:cNvPr id="5" name="Footer Placeholder 4">
            <a:extLst>
              <a:ext uri="{FF2B5EF4-FFF2-40B4-BE49-F238E27FC236}">
                <a16:creationId xmlns=""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C3DB2ADC-AF19-4574-8C10-79B5B04FCA27}" type="slidenum">
              <a:rPr lang="en-US" smtClean="0"/>
              <a:pPr/>
              <a:t>‹#›</a:t>
            </a:fld>
            <a:endParaRPr lang="en-US" dirty="0"/>
          </a:p>
        </p:txBody>
      </p:sp>
      <p:cxnSp>
        <p:nvCxnSpPr>
          <p:cNvPr id="7" name="Straight Connector 6">
            <a:extLst>
              <a:ext uri="{FF2B5EF4-FFF2-40B4-BE49-F238E27FC236}">
                <a16:creationId xmlns=""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914820"/>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1" r:id="rId6"/>
    <p:sldLayoutId id="2147483662" r:id="rId7"/>
    <p:sldLayoutId id="2147483663" r:id="rId8"/>
    <p:sldLayoutId id="2147483664" r:id="rId9"/>
    <p:sldLayoutId id="2147483665" r:id="rId10"/>
    <p:sldLayoutId id="2147483666" r:id="rId11"/>
  </p:sldLayoutIdLst>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theconversation.com/health-check-can-bad-posture-give-you-a-hunchback-56068"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technofaq.org/posts/2016/11/maxing-out-on-screen-time-avoiding-and-treating-high-tech-eye-strain/" TargetMode="Externa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flickr.com/photos/danielygo/7357503268/" TargetMode="External"/><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annieclare61662.wikidot.com/" TargetMode="External"/><Relationship Id="rId2" Type="http://schemas.openxmlformats.org/officeDocument/2006/relationships/image" Target="../media/image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1" name="Straight Connector 30">
            <a:extLst>
              <a:ext uri="{FF2B5EF4-FFF2-40B4-BE49-F238E27FC236}">
                <a16:creationId xmlns="" xmlns:a16="http://schemas.microsoft.com/office/drawing/2014/main" id="{F64F9B95-9045-48D2-B9F3-2927E98F54A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085AA86F-6A4D-4BCB-A045-D992CDC2959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5" name="Rectangle 34">
            <a:extLst>
              <a:ext uri="{FF2B5EF4-FFF2-40B4-BE49-F238E27FC236}">
                <a16:creationId xmlns="" xmlns:a16="http://schemas.microsoft.com/office/drawing/2014/main" id="{33E93247-6229-44AB-A550-739E971E69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CPU with binary numbers and blueprint">
            <a:extLst>
              <a:ext uri="{FF2B5EF4-FFF2-40B4-BE49-F238E27FC236}">
                <a16:creationId xmlns="" xmlns:a16="http://schemas.microsoft.com/office/drawing/2014/main" id="{C9392A10-F175-4BDD-8D26-0C575E862AB6}"/>
              </a:ext>
            </a:extLst>
          </p:cNvPr>
          <p:cNvPicPr>
            <a:picLocks noChangeAspect="1"/>
          </p:cNvPicPr>
          <p:nvPr/>
        </p:nvPicPr>
        <p:blipFill rotWithShape="1">
          <a:blip r:embed="rId2"/>
          <a:srcRect/>
          <a:stretch/>
        </p:blipFill>
        <p:spPr>
          <a:xfrm>
            <a:off x="20" y="10"/>
            <a:ext cx="12191980" cy="6857990"/>
          </a:xfrm>
          <a:prstGeom prst="rect">
            <a:avLst/>
          </a:prstGeom>
        </p:spPr>
      </p:pic>
      <p:sp>
        <p:nvSpPr>
          <p:cNvPr id="37" name="Rectangle 36">
            <a:extLst>
              <a:ext uri="{FF2B5EF4-FFF2-40B4-BE49-F238E27FC236}">
                <a16:creationId xmlns="" xmlns:a16="http://schemas.microsoft.com/office/drawing/2014/main" id="{6BB6B482-ACCA-4938-8AEA-49D525C1722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46905" y="46904"/>
            <a:ext cx="6865150" cy="6771342"/>
          </a:xfrm>
          <a:prstGeom prst="rect">
            <a:avLst/>
          </a:prstGeom>
          <a:gradFill>
            <a:gsLst>
              <a:gs pos="42000">
                <a:srgbClr val="000000">
                  <a:alpha val="18000"/>
                </a:srgbClr>
              </a:gs>
              <a:gs pos="0">
                <a:srgbClr val="000000">
                  <a:alpha val="0"/>
                </a:srgbClr>
              </a:gs>
              <a:gs pos="100000">
                <a:srgbClr val="000000">
                  <a:alpha val="3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43E97359-F96C-4992-BB0B-11E824CFC434}"/>
              </a:ext>
            </a:extLst>
          </p:cNvPr>
          <p:cNvSpPr>
            <a:spLocks noGrp="1"/>
          </p:cNvSpPr>
          <p:nvPr>
            <p:ph type="title"/>
          </p:nvPr>
        </p:nvSpPr>
        <p:spPr>
          <a:xfrm>
            <a:off x="647701" y="871759"/>
            <a:ext cx="5067300" cy="3497042"/>
          </a:xfrm>
        </p:spPr>
        <p:txBody>
          <a:bodyPr vert="horz" lIns="91440" tIns="45720" rIns="91440" bIns="45720" rtlCol="0" anchor="t">
            <a:normAutofit/>
          </a:bodyPr>
          <a:lstStyle/>
          <a:p>
            <a:r>
              <a:rPr lang="en-US" sz="5400">
                <a:solidFill>
                  <a:srgbClr val="FFFFFF"/>
                </a:solidFill>
              </a:rPr>
              <a:t>Зависност и штетни утицаји рачунара</a:t>
            </a:r>
          </a:p>
        </p:txBody>
      </p:sp>
      <p:cxnSp>
        <p:nvCxnSpPr>
          <p:cNvPr id="39" name="Straight Connector 38">
            <a:extLst>
              <a:ext uri="{FF2B5EF4-FFF2-40B4-BE49-F238E27FC236}">
                <a16:creationId xmlns="" xmlns:a16="http://schemas.microsoft.com/office/drawing/2014/main" id="{EE2E603F-4A95-4FE8-BB06-211DFD75DBE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723900"/>
            <a:ext cx="16383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725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2CDB87E-4360-462B-A474-7F8F29FCD0B9}"/>
              </a:ext>
            </a:extLst>
          </p:cNvPr>
          <p:cNvSpPr>
            <a:spLocks noGrp="1"/>
          </p:cNvSpPr>
          <p:nvPr>
            <p:ph type="title"/>
          </p:nvPr>
        </p:nvSpPr>
        <p:spPr>
          <a:xfrm>
            <a:off x="700635" y="922096"/>
            <a:ext cx="10691265" cy="869226"/>
          </a:xfrm>
        </p:spPr>
        <p:txBody>
          <a:bodyPr/>
          <a:lstStyle/>
          <a:p>
            <a:r>
              <a:rPr lang="en-US"/>
              <a:t>Врсте зависности од интернета</a:t>
            </a:r>
          </a:p>
        </p:txBody>
      </p:sp>
      <p:sp>
        <p:nvSpPr>
          <p:cNvPr id="3" name="Content Placeholder 2">
            <a:extLst>
              <a:ext uri="{FF2B5EF4-FFF2-40B4-BE49-F238E27FC236}">
                <a16:creationId xmlns="" xmlns:a16="http://schemas.microsoft.com/office/drawing/2014/main" id="{3B83981C-2EAA-4481-A0C1-3D26A63ED1E6}"/>
              </a:ext>
            </a:extLst>
          </p:cNvPr>
          <p:cNvSpPr>
            <a:spLocks noGrp="1"/>
          </p:cNvSpPr>
          <p:nvPr>
            <p:ph idx="1"/>
          </p:nvPr>
        </p:nvSpPr>
        <p:spPr>
          <a:xfrm>
            <a:off x="700635" y="1930712"/>
            <a:ext cx="10691265" cy="4156477"/>
          </a:xfrm>
        </p:spPr>
        <p:txBody>
          <a:bodyPr vert="horz" lIns="91440" tIns="45720" rIns="91440" bIns="45720" rtlCol="0" anchor="t">
            <a:noAutofit/>
          </a:bodyPr>
          <a:lstStyle/>
          <a:p>
            <a:r>
              <a:rPr lang="en-US" sz="2600"/>
              <a:t>Интернет зависност се испољава у више облика</a:t>
            </a:r>
          </a:p>
          <a:p>
            <a:r>
              <a:rPr lang="en-US" sz="2600"/>
              <a:t>Зависност од играња компјутерских игара</a:t>
            </a:r>
          </a:p>
          <a:p>
            <a:r>
              <a:rPr lang="en-US" sz="2600"/>
              <a:t>Зависност од сурфовања интернетом</a:t>
            </a:r>
          </a:p>
          <a:p>
            <a:r>
              <a:rPr lang="en-US" sz="2600"/>
              <a:t>Зависност од интернет коцкања</a:t>
            </a:r>
          </a:p>
          <a:p>
            <a:r>
              <a:rPr lang="en-US" sz="2600"/>
              <a:t>Зависност од успостављања пријатењских веза путем интернета</a:t>
            </a:r>
          </a:p>
          <a:p>
            <a:r>
              <a:rPr lang="en-US" sz="2600"/>
              <a:t>Зависност од компјутера уопште</a:t>
            </a:r>
          </a:p>
        </p:txBody>
      </p:sp>
    </p:spTree>
    <p:extLst>
      <p:ext uri="{BB962C8B-B14F-4D97-AF65-F5344CB8AC3E}">
        <p14:creationId xmlns:p14="http://schemas.microsoft.com/office/powerpoint/2010/main" val="37198093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0031DC-AA87-4CE3-A796-A9EE41B1EE4C}"/>
              </a:ext>
            </a:extLst>
          </p:cNvPr>
          <p:cNvSpPr>
            <a:spLocks noGrp="1"/>
          </p:cNvSpPr>
          <p:nvPr>
            <p:ph type="title"/>
          </p:nvPr>
        </p:nvSpPr>
        <p:spPr/>
        <p:txBody>
          <a:bodyPr/>
          <a:lstStyle/>
          <a:p>
            <a:r>
              <a:rPr lang="en-US"/>
              <a:t>Зависност од рачунара</a:t>
            </a:r>
          </a:p>
        </p:txBody>
      </p:sp>
      <p:sp>
        <p:nvSpPr>
          <p:cNvPr id="3" name="Content Placeholder 2">
            <a:extLst>
              <a:ext uri="{FF2B5EF4-FFF2-40B4-BE49-F238E27FC236}">
                <a16:creationId xmlns="" xmlns:a16="http://schemas.microsoft.com/office/drawing/2014/main" id="{F1E7265B-E2B6-42AA-A324-C2002A93D2CB}"/>
              </a:ext>
            </a:extLst>
          </p:cNvPr>
          <p:cNvSpPr>
            <a:spLocks noGrp="1"/>
          </p:cNvSpPr>
          <p:nvPr>
            <p:ph idx="1"/>
          </p:nvPr>
        </p:nvSpPr>
        <p:spPr>
          <a:xfrm>
            <a:off x="700635" y="1964081"/>
            <a:ext cx="10691265" cy="4146973"/>
          </a:xfrm>
        </p:spPr>
        <p:txBody>
          <a:bodyPr vert="horz" lIns="91440" tIns="45720" rIns="91440" bIns="45720" rtlCol="0" anchor="t">
            <a:normAutofit/>
          </a:bodyPr>
          <a:lstStyle/>
          <a:p>
            <a:r>
              <a:rPr lang="en-US">
                <a:ea typeface="+mn-lt"/>
                <a:cs typeface="+mn-lt"/>
              </a:rPr>
              <a:t>Услед развоја интернета као медија доступног широкој популацији, 1995. године први пут је употребљен израз „Интернет зависност“, која је по симптомима, како неки стручњаци сматрају, идентичан зависности од наркотика, алкохола, коцке и слично. </a:t>
            </a:r>
          </a:p>
          <a:p>
            <a:r>
              <a:rPr lang="en-US">
                <a:ea typeface="+mn-lt"/>
                <a:cs typeface="+mn-lt"/>
              </a:rPr>
              <a:t>У време када се формира личност школа и друге обавезе, породица, пријатељи као и то како се слободно време проводи су врло важни за правилан развој личности.</a:t>
            </a:r>
          </a:p>
          <a:p>
            <a:r>
              <a:rPr lang="en-US">
                <a:ea typeface="+mn-lt"/>
                <a:cs typeface="+mn-lt"/>
              </a:rPr>
              <a:t>Претераност у било чему, запостављање важних сегмената живота, губљење контакта и комуникације са блиским особама из околине могу бити лоши и пореметити нормалан процес развоја.</a:t>
            </a:r>
            <a:endParaRPr lang="en-US" dirty="0">
              <a:ea typeface="+mn-lt"/>
              <a:cs typeface="+mn-lt"/>
            </a:endParaRPr>
          </a:p>
          <a:p>
            <a:endParaRPr lang="en-US" dirty="0">
              <a:ea typeface="+mn-lt"/>
              <a:cs typeface="+mn-lt"/>
            </a:endParaRPr>
          </a:p>
        </p:txBody>
      </p:sp>
    </p:spTree>
    <p:extLst>
      <p:ext uri="{BB962C8B-B14F-4D97-AF65-F5344CB8AC3E}">
        <p14:creationId xmlns:p14="http://schemas.microsoft.com/office/powerpoint/2010/main" val="26999353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4" name="Straight Connector 23">
            <a:extLst>
              <a:ext uri="{FF2B5EF4-FFF2-40B4-BE49-F238E27FC236}">
                <a16:creationId xmlns="" xmlns:a16="http://schemas.microsoft.com/office/drawing/2014/main" id="{F64F9B95-9045-48D2-B9F3-2927E98F54A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085AA86F-6A4D-4BCB-A045-D992CDC2959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 xmlns:a16="http://schemas.microsoft.com/office/drawing/2014/main" id="{33E93247-6229-44AB-A550-739E971E69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Free Images : laptop, iphone, desk, notebook, smartphone ...">
            <a:extLst>
              <a:ext uri="{FF2B5EF4-FFF2-40B4-BE49-F238E27FC236}">
                <a16:creationId xmlns="" xmlns:a16="http://schemas.microsoft.com/office/drawing/2014/main" id="{ED1D8201-B509-450B-9D1B-3FAE9C720329}"/>
              </a:ext>
            </a:extLst>
          </p:cNvPr>
          <p:cNvPicPr>
            <a:picLocks noGrp="1" noChangeAspect="1"/>
          </p:cNvPicPr>
          <p:nvPr>
            <p:ph idx="1"/>
          </p:nvPr>
        </p:nvPicPr>
        <p:blipFill rotWithShape="1">
          <a:blip r:embed="rId2"/>
          <a:srcRect t="9729" b="6001"/>
          <a:stretch/>
        </p:blipFill>
        <p:spPr>
          <a:xfrm>
            <a:off x="20" y="10"/>
            <a:ext cx="12191980" cy="6857990"/>
          </a:xfrm>
          <a:prstGeom prst="rect">
            <a:avLst/>
          </a:prstGeom>
        </p:spPr>
      </p:pic>
      <p:sp>
        <p:nvSpPr>
          <p:cNvPr id="30" name="Rectangle 29">
            <a:extLst>
              <a:ext uri="{FF2B5EF4-FFF2-40B4-BE49-F238E27FC236}">
                <a16:creationId xmlns="" xmlns:a16="http://schemas.microsoft.com/office/drawing/2014/main" id="{6BB6B482-ACCA-4938-8AEA-49D525C1722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46905" y="46904"/>
            <a:ext cx="6865150" cy="6771342"/>
          </a:xfrm>
          <a:prstGeom prst="rect">
            <a:avLst/>
          </a:prstGeom>
          <a:gradFill>
            <a:gsLst>
              <a:gs pos="42000">
                <a:srgbClr val="000000">
                  <a:alpha val="18000"/>
                </a:srgbClr>
              </a:gs>
              <a:gs pos="0">
                <a:srgbClr val="000000">
                  <a:alpha val="0"/>
                </a:srgbClr>
              </a:gs>
              <a:gs pos="100000">
                <a:srgbClr val="000000">
                  <a:alpha val="3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E85838EC-A615-4779-AB41-C64B6A6AFD4A}"/>
              </a:ext>
            </a:extLst>
          </p:cNvPr>
          <p:cNvSpPr>
            <a:spLocks noGrp="1"/>
          </p:cNvSpPr>
          <p:nvPr>
            <p:ph type="title"/>
          </p:nvPr>
        </p:nvSpPr>
        <p:spPr>
          <a:xfrm>
            <a:off x="647701" y="871759"/>
            <a:ext cx="5067300" cy="3497042"/>
          </a:xfrm>
        </p:spPr>
        <p:txBody>
          <a:bodyPr vert="horz" lIns="91440" tIns="45720" rIns="91440" bIns="45720" rtlCol="0" anchor="t">
            <a:normAutofit/>
          </a:bodyPr>
          <a:lstStyle/>
          <a:p>
            <a:r>
              <a:rPr lang="en-US" sz="5400">
                <a:solidFill>
                  <a:srgbClr val="FFFFFF"/>
                </a:solidFill>
              </a:rPr>
              <a:t>Симптоми зависности од рачунара и интернета</a:t>
            </a:r>
          </a:p>
        </p:txBody>
      </p:sp>
      <p:cxnSp>
        <p:nvCxnSpPr>
          <p:cNvPr id="32" name="Straight Connector 31">
            <a:extLst>
              <a:ext uri="{FF2B5EF4-FFF2-40B4-BE49-F238E27FC236}">
                <a16:creationId xmlns="" xmlns:a16="http://schemas.microsoft.com/office/drawing/2014/main" id="{EE2E603F-4A95-4FE8-BB06-211DFD75DBE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723900"/>
            <a:ext cx="16383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79477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BB1859-CBF0-418F-822C-2811EB4BC766}"/>
              </a:ext>
            </a:extLst>
          </p:cNvPr>
          <p:cNvSpPr>
            <a:spLocks noGrp="1"/>
          </p:cNvSpPr>
          <p:nvPr>
            <p:ph type="title"/>
          </p:nvPr>
        </p:nvSpPr>
        <p:spPr/>
        <p:txBody>
          <a:bodyPr vert="horz" lIns="91440" tIns="45720" rIns="91440" bIns="45720" rtlCol="0" anchor="ctr">
            <a:normAutofit/>
          </a:bodyPr>
          <a:lstStyle/>
          <a:p>
            <a:pPr algn="ctr"/>
            <a:r>
              <a:rPr lang="en-US"/>
              <a:t>Физички симптоми зависности од рачунара</a:t>
            </a:r>
          </a:p>
        </p:txBody>
      </p:sp>
      <p:sp>
        <p:nvSpPr>
          <p:cNvPr id="3" name="Content Placeholder 2">
            <a:extLst>
              <a:ext uri="{FF2B5EF4-FFF2-40B4-BE49-F238E27FC236}">
                <a16:creationId xmlns="" xmlns:a16="http://schemas.microsoft.com/office/drawing/2014/main" id="{A1605CCB-01B5-4776-A27F-3FFFE008D3F6}"/>
              </a:ext>
            </a:extLst>
          </p:cNvPr>
          <p:cNvSpPr>
            <a:spLocks noGrp="1"/>
          </p:cNvSpPr>
          <p:nvPr>
            <p:ph idx="1"/>
          </p:nvPr>
        </p:nvSpPr>
        <p:spPr/>
        <p:txBody>
          <a:bodyPr vert="horz" lIns="91440" tIns="45720" rIns="91440" bIns="45720" rtlCol="0" anchor="t">
            <a:normAutofit/>
          </a:bodyPr>
          <a:lstStyle/>
          <a:p>
            <a:r>
              <a:rPr lang="en-US"/>
              <a:t>Главобоља</a:t>
            </a:r>
          </a:p>
          <a:p>
            <a:r>
              <a:rPr lang="en-US"/>
              <a:t>Несаница</a:t>
            </a:r>
          </a:p>
          <a:p>
            <a:r>
              <a:rPr lang="en-US"/>
              <a:t>Бол у леђима и врату</a:t>
            </a:r>
          </a:p>
          <a:p>
            <a:r>
              <a:rPr lang="en-US"/>
              <a:t>Нагло повећање или губитак телесне масе</a:t>
            </a:r>
          </a:p>
          <a:p>
            <a:r>
              <a:rPr lang="en-US"/>
              <a:t>Проблеми са видом</a:t>
            </a:r>
          </a:p>
          <a:p>
            <a:r>
              <a:rPr lang="en-US"/>
              <a:t>Недостатак времена за одржавање личне хигијене</a:t>
            </a:r>
          </a:p>
          <a:p>
            <a:r>
              <a:rPr lang="en-US"/>
              <a:t>Недостатак времена за обављање свакодневних обавеза</a:t>
            </a:r>
            <a:endParaRPr lang="en-US" dirty="0"/>
          </a:p>
        </p:txBody>
      </p:sp>
    </p:spTree>
    <p:extLst>
      <p:ext uri="{BB962C8B-B14F-4D97-AF65-F5344CB8AC3E}">
        <p14:creationId xmlns:p14="http://schemas.microsoft.com/office/powerpoint/2010/main" val="5522595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FE1EF2-F7CB-47DC-985C-101EB0B38E65}"/>
              </a:ext>
            </a:extLst>
          </p:cNvPr>
          <p:cNvSpPr>
            <a:spLocks noGrp="1"/>
          </p:cNvSpPr>
          <p:nvPr>
            <p:ph type="title"/>
          </p:nvPr>
        </p:nvSpPr>
        <p:spPr>
          <a:xfrm>
            <a:off x="700635" y="792210"/>
            <a:ext cx="10691265" cy="1007348"/>
          </a:xfrm>
        </p:spPr>
        <p:txBody>
          <a:bodyPr vert="horz" lIns="91440" tIns="45720" rIns="91440" bIns="45720" rtlCol="0" anchor="ctr">
            <a:noAutofit/>
          </a:bodyPr>
          <a:lstStyle/>
          <a:p>
            <a:pPr algn="ctr"/>
            <a:r>
              <a:rPr lang="en-US" sz="3400"/>
              <a:t>Емоцијонални Симптоми зависности од рачунара</a:t>
            </a:r>
          </a:p>
        </p:txBody>
      </p:sp>
      <p:sp>
        <p:nvSpPr>
          <p:cNvPr id="3" name="Content Placeholder 2">
            <a:extLst>
              <a:ext uri="{FF2B5EF4-FFF2-40B4-BE49-F238E27FC236}">
                <a16:creationId xmlns="" xmlns:a16="http://schemas.microsoft.com/office/drawing/2014/main" id="{E7FADF61-CE5E-4B59-9A50-B4E4733A98C0}"/>
              </a:ext>
            </a:extLst>
          </p:cNvPr>
          <p:cNvSpPr>
            <a:spLocks noGrp="1"/>
          </p:cNvSpPr>
          <p:nvPr>
            <p:ph idx="1"/>
          </p:nvPr>
        </p:nvSpPr>
        <p:spPr>
          <a:xfrm>
            <a:off x="700635" y="1808218"/>
            <a:ext cx="10691265" cy="4406745"/>
          </a:xfrm>
        </p:spPr>
        <p:txBody>
          <a:bodyPr vert="horz" lIns="91440" tIns="45720" rIns="91440" bIns="45720" rtlCol="0" anchor="t">
            <a:normAutofit/>
          </a:bodyPr>
          <a:lstStyle/>
          <a:p>
            <a:r>
              <a:rPr lang="en-US"/>
              <a:t>Депресија</a:t>
            </a:r>
          </a:p>
          <a:p>
            <a:r>
              <a:rPr lang="en-US"/>
              <a:t>Неповерење</a:t>
            </a:r>
            <a:endParaRPr lang="en-US" dirty="0"/>
          </a:p>
          <a:p>
            <a:r>
              <a:rPr lang="en-US"/>
              <a:t>Осећај кривице</a:t>
            </a:r>
          </a:p>
          <a:p>
            <a:r>
              <a:rPr lang="en-US"/>
              <a:t>Анксиозност</a:t>
            </a:r>
            <a:endParaRPr lang="en-US" dirty="0"/>
          </a:p>
          <a:p>
            <a:r>
              <a:rPr lang="en-US"/>
              <a:t>Немогућност одређивања приоритета и само-контроле</a:t>
            </a:r>
            <a:endParaRPr lang="en-US" dirty="0"/>
          </a:p>
          <a:p>
            <a:r>
              <a:rPr lang="en-US"/>
              <a:t>Узнемиреност</a:t>
            </a:r>
            <a:endParaRPr lang="en-US" dirty="0"/>
          </a:p>
          <a:p>
            <a:r>
              <a:rPr lang="en-US"/>
              <a:t>Промена расположења</a:t>
            </a:r>
            <a:endParaRPr lang="en-US" dirty="0"/>
          </a:p>
          <a:p>
            <a:r>
              <a:rPr lang="en-US"/>
              <a:t>Изолација</a:t>
            </a:r>
            <a:endParaRPr lang="en-US" dirty="0"/>
          </a:p>
          <a:p>
            <a:r>
              <a:rPr lang="en-US"/>
              <a:t>Одбрамбени став</a:t>
            </a:r>
            <a:endParaRPr lang="en-US" dirty="0"/>
          </a:p>
          <a:p>
            <a:endParaRPr lang="en-US" dirty="0"/>
          </a:p>
        </p:txBody>
      </p:sp>
    </p:spTree>
    <p:extLst>
      <p:ext uri="{BB962C8B-B14F-4D97-AF65-F5344CB8AC3E}">
        <p14:creationId xmlns:p14="http://schemas.microsoft.com/office/powerpoint/2010/main" val="21989072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B90F79-BA45-4F21-BB67-A34CAFCB0562}"/>
              </a:ext>
            </a:extLst>
          </p:cNvPr>
          <p:cNvSpPr>
            <a:spLocks noGrp="1"/>
          </p:cNvSpPr>
          <p:nvPr>
            <p:ph type="title"/>
          </p:nvPr>
        </p:nvSpPr>
        <p:spPr>
          <a:xfrm>
            <a:off x="700635" y="773414"/>
            <a:ext cx="10691265" cy="776298"/>
          </a:xfrm>
        </p:spPr>
        <p:txBody>
          <a:bodyPr vert="horz" lIns="91440" tIns="45720" rIns="91440" bIns="45720" rtlCol="0" anchor="ctr">
            <a:normAutofit/>
          </a:bodyPr>
          <a:lstStyle/>
          <a:p>
            <a:pPr algn="ctr"/>
            <a:r>
              <a:rPr lang="en-US">
                <a:ea typeface="+mj-lt"/>
                <a:cs typeface="+mj-lt"/>
              </a:rPr>
              <a:t>ПРОКРАСТИНАЦИЈА</a:t>
            </a:r>
            <a:endParaRPr lang="en-US"/>
          </a:p>
        </p:txBody>
      </p:sp>
      <p:sp>
        <p:nvSpPr>
          <p:cNvPr id="3" name="Content Placeholder 2">
            <a:extLst>
              <a:ext uri="{FF2B5EF4-FFF2-40B4-BE49-F238E27FC236}">
                <a16:creationId xmlns="" xmlns:a16="http://schemas.microsoft.com/office/drawing/2014/main" id="{2F408BD3-FB15-46E7-926C-45B404191D1A}"/>
              </a:ext>
            </a:extLst>
          </p:cNvPr>
          <p:cNvSpPr>
            <a:spLocks noGrp="1"/>
          </p:cNvSpPr>
          <p:nvPr>
            <p:ph idx="1"/>
          </p:nvPr>
        </p:nvSpPr>
        <p:spPr>
          <a:xfrm>
            <a:off x="700635" y="1837784"/>
            <a:ext cx="10988630" cy="4277282"/>
          </a:xfrm>
        </p:spPr>
        <p:txBody>
          <a:bodyPr vert="horz" lIns="91440" tIns="45720" rIns="91440" bIns="45720" rtlCol="0" anchor="t">
            <a:normAutofit/>
          </a:bodyPr>
          <a:lstStyle/>
          <a:p>
            <a:r>
              <a:rPr lang="en-US">
                <a:ea typeface="+mn-lt"/>
                <a:cs typeface="+mn-lt"/>
              </a:rPr>
              <a:t>Активности у вези с коришћењем рачунара често могу да подстакну прокрастинацију.</a:t>
            </a:r>
          </a:p>
          <a:p>
            <a:r>
              <a:rPr lang="en-US">
                <a:ea typeface="+mn-lt"/>
                <a:cs typeface="+mn-lt"/>
              </a:rPr>
              <a:t>То је психолошка појава која се јавља када човек замењује важне послове низом краћих, мање битних, али пријатнијих активности, одлажући важне послове за касније.</a:t>
            </a:r>
          </a:p>
          <a:p>
            <a:r>
              <a:rPr lang="en-US">
                <a:ea typeface="+mn-lt"/>
                <a:cs typeface="+mn-lt"/>
              </a:rPr>
              <a:t>Тако, уместо да учи, сваких пет минута проверава електронску пошту, сваки минут прати ко је од његових другара присутан на некој друштвеној мрежи или сваких пола сата одигра партију неке игре. </a:t>
            </a:r>
          </a:p>
          <a:p>
            <a:r>
              <a:rPr lang="en-US">
                <a:ea typeface="+mn-lt"/>
                <a:cs typeface="+mn-lt"/>
              </a:rPr>
              <a:t>Прокрастинација доводи до траћења времена, озбиљног губитка продуктивности и услед тога до појаве стреса, осећања кривице и слабљења самопоуздања. </a:t>
            </a:r>
          </a:p>
          <a:p>
            <a:r>
              <a:rPr lang="en-US">
                <a:ea typeface="+mn-lt"/>
                <a:cs typeface="+mn-lt"/>
              </a:rPr>
              <a:t>Ако приметите да вам се ово често дешава, покушајте да се самодисциплинујете или потражите помоћ.</a:t>
            </a:r>
            <a:endParaRPr lang="en-US"/>
          </a:p>
        </p:txBody>
      </p:sp>
    </p:spTree>
    <p:extLst>
      <p:ext uri="{BB962C8B-B14F-4D97-AF65-F5344CB8AC3E}">
        <p14:creationId xmlns:p14="http://schemas.microsoft.com/office/powerpoint/2010/main" val="40663617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 xmlns:a16="http://schemas.microsoft.com/office/drawing/2014/main" id="{F64F9B95-9045-48D2-B9F3-2927E98F54A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085AA86F-6A4D-4BCB-A045-D992CDC2959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 xmlns:a16="http://schemas.microsoft.com/office/drawing/2014/main" id="{33E93247-6229-44AB-A550-739E971E69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Doctor holding capsule">
            <a:extLst>
              <a:ext uri="{FF2B5EF4-FFF2-40B4-BE49-F238E27FC236}">
                <a16:creationId xmlns="" xmlns:a16="http://schemas.microsoft.com/office/drawing/2014/main" id="{6A1F8CFA-33A0-40FC-8BDF-F6F7C19FA428}"/>
              </a:ext>
            </a:extLst>
          </p:cNvPr>
          <p:cNvPicPr>
            <a:picLocks noGrp="1" noChangeAspect="1"/>
          </p:cNvPicPr>
          <p:nvPr>
            <p:ph idx="1"/>
          </p:nvPr>
        </p:nvPicPr>
        <p:blipFill rotWithShape="1">
          <a:blip r:embed="rId2"/>
          <a:srcRect b="15730"/>
          <a:stretch/>
        </p:blipFill>
        <p:spPr>
          <a:xfrm>
            <a:off x="20" y="10"/>
            <a:ext cx="12191980" cy="6857990"/>
          </a:xfrm>
          <a:prstGeom prst="rect">
            <a:avLst/>
          </a:prstGeom>
        </p:spPr>
      </p:pic>
      <p:sp>
        <p:nvSpPr>
          <p:cNvPr id="15" name="Rectangle 14">
            <a:extLst>
              <a:ext uri="{FF2B5EF4-FFF2-40B4-BE49-F238E27FC236}">
                <a16:creationId xmlns="" xmlns:a16="http://schemas.microsoft.com/office/drawing/2014/main" id="{6BB6B482-ACCA-4938-8AEA-49D525C1722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46905" y="46904"/>
            <a:ext cx="6865150" cy="6771342"/>
          </a:xfrm>
          <a:prstGeom prst="rect">
            <a:avLst/>
          </a:prstGeom>
          <a:gradFill>
            <a:gsLst>
              <a:gs pos="42000">
                <a:srgbClr val="000000">
                  <a:alpha val="18000"/>
                </a:srgbClr>
              </a:gs>
              <a:gs pos="0">
                <a:srgbClr val="000000">
                  <a:alpha val="0"/>
                </a:srgbClr>
              </a:gs>
              <a:gs pos="100000">
                <a:srgbClr val="000000">
                  <a:alpha val="3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FBF6263E-DDA9-4C7D-A512-242E15E34811}"/>
              </a:ext>
            </a:extLst>
          </p:cNvPr>
          <p:cNvSpPr>
            <a:spLocks noGrp="1"/>
          </p:cNvSpPr>
          <p:nvPr>
            <p:ph type="title"/>
          </p:nvPr>
        </p:nvSpPr>
        <p:spPr>
          <a:xfrm>
            <a:off x="647701" y="871759"/>
            <a:ext cx="5067300" cy="3497042"/>
          </a:xfrm>
        </p:spPr>
        <p:txBody>
          <a:bodyPr vert="horz" lIns="91440" tIns="45720" rIns="91440" bIns="45720" rtlCol="0" anchor="t">
            <a:normAutofit/>
          </a:bodyPr>
          <a:lstStyle/>
          <a:p>
            <a:r>
              <a:rPr lang="en-US" sz="5400" dirty="0">
                <a:solidFill>
                  <a:srgbClr val="FFFFFF"/>
                </a:solidFill>
              </a:rPr>
              <a:t>Фазе лечења </a:t>
            </a:r>
            <a:r>
              <a:rPr lang="en-US" sz="5400">
                <a:solidFill>
                  <a:srgbClr val="FFFFFF"/>
                </a:solidFill>
              </a:rPr>
              <a:t>од рачунара и интернета</a:t>
            </a:r>
          </a:p>
        </p:txBody>
      </p:sp>
      <p:cxnSp>
        <p:nvCxnSpPr>
          <p:cNvPr id="17" name="Straight Connector 16">
            <a:extLst>
              <a:ext uri="{FF2B5EF4-FFF2-40B4-BE49-F238E27FC236}">
                <a16:creationId xmlns="" xmlns:a16="http://schemas.microsoft.com/office/drawing/2014/main" id="{EE2E603F-4A95-4FE8-BB06-211DFD75DBE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723900"/>
            <a:ext cx="16383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75810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13A433-BF84-438D-89A3-26277C28C8D1}"/>
              </a:ext>
            </a:extLst>
          </p:cNvPr>
          <p:cNvSpPr>
            <a:spLocks noGrp="1"/>
          </p:cNvSpPr>
          <p:nvPr>
            <p:ph type="title"/>
          </p:nvPr>
        </p:nvSpPr>
        <p:spPr>
          <a:xfrm>
            <a:off x="700635" y="922096"/>
            <a:ext cx="10691265" cy="850640"/>
          </a:xfrm>
        </p:spPr>
        <p:txBody>
          <a:bodyPr>
            <a:normAutofit fontScale="90000"/>
          </a:bodyPr>
          <a:lstStyle/>
          <a:p>
            <a:r>
              <a:rPr lang="en-US"/>
              <a:t>Фазе лечења зависности од интернета</a:t>
            </a:r>
          </a:p>
        </p:txBody>
      </p:sp>
      <p:sp>
        <p:nvSpPr>
          <p:cNvPr id="3" name="Content Placeholder 2">
            <a:extLst>
              <a:ext uri="{FF2B5EF4-FFF2-40B4-BE49-F238E27FC236}">
                <a16:creationId xmlns="" xmlns:a16="http://schemas.microsoft.com/office/drawing/2014/main" id="{68467E01-B6FC-4E47-9CE3-1AF82851FC02}"/>
              </a:ext>
            </a:extLst>
          </p:cNvPr>
          <p:cNvSpPr>
            <a:spLocks noGrp="1"/>
          </p:cNvSpPr>
          <p:nvPr>
            <p:ph idx="1"/>
          </p:nvPr>
        </p:nvSpPr>
        <p:spPr>
          <a:xfrm>
            <a:off x="700635" y="1986468"/>
            <a:ext cx="10691265" cy="4184355"/>
          </a:xfrm>
        </p:spPr>
        <p:txBody>
          <a:bodyPr vert="horz" lIns="91440" tIns="45720" rIns="91440" bIns="45720" rtlCol="0" anchor="t">
            <a:normAutofit/>
          </a:bodyPr>
          <a:lstStyle/>
          <a:p>
            <a:r>
              <a:rPr lang="en-US" sz="2800"/>
              <a:t>Дијагностички преглед (примарна фаза у лечењу)</a:t>
            </a:r>
          </a:p>
          <a:p>
            <a:r>
              <a:rPr lang="en-US" sz="2800"/>
              <a:t>Фармакотерапија (терапија лековима)</a:t>
            </a:r>
          </a:p>
          <a:p>
            <a:r>
              <a:rPr lang="en-US" sz="2800"/>
              <a:t>Лечење медицинским апаратима (терапија уз помоћ специјалних апарата)</a:t>
            </a:r>
          </a:p>
          <a:p>
            <a:r>
              <a:rPr lang="en-US" sz="2800"/>
              <a:t>Психотерапија (најважнија метода у лечењу овакве зависности)</a:t>
            </a:r>
          </a:p>
          <a:p>
            <a:endParaRPr lang="en-US" dirty="0"/>
          </a:p>
          <a:p>
            <a:endParaRPr lang="en-US" dirty="0"/>
          </a:p>
        </p:txBody>
      </p:sp>
    </p:spTree>
    <p:extLst>
      <p:ext uri="{BB962C8B-B14F-4D97-AF65-F5344CB8AC3E}">
        <p14:creationId xmlns:p14="http://schemas.microsoft.com/office/powerpoint/2010/main" val="7960927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 xmlns:a16="http://schemas.microsoft.com/office/drawing/2014/main" id="{F64F9B95-9045-48D2-B9F3-2927E98F54A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085AA86F-6A4D-4BCB-A045-D992CDC2959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 xmlns:a16="http://schemas.microsoft.com/office/drawing/2014/main" id="{33E93247-6229-44AB-A550-739E971E69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Photo Of Man Using Computer · Free Stock Photo">
            <a:extLst>
              <a:ext uri="{FF2B5EF4-FFF2-40B4-BE49-F238E27FC236}">
                <a16:creationId xmlns="" xmlns:a16="http://schemas.microsoft.com/office/drawing/2014/main" id="{AEC9F2D1-84A3-4BE2-B09E-F89A90D0D1ED}"/>
              </a:ext>
            </a:extLst>
          </p:cNvPr>
          <p:cNvPicPr>
            <a:picLocks noGrp="1" noChangeAspect="1"/>
          </p:cNvPicPr>
          <p:nvPr>
            <p:ph idx="1"/>
          </p:nvPr>
        </p:nvPicPr>
        <p:blipFill rotWithShape="1">
          <a:blip r:embed="rId2"/>
          <a:srcRect t="6482" b="9249"/>
          <a:stretch/>
        </p:blipFill>
        <p:spPr>
          <a:xfrm>
            <a:off x="20" y="10"/>
            <a:ext cx="12191980" cy="6857990"/>
          </a:xfrm>
          <a:prstGeom prst="rect">
            <a:avLst/>
          </a:prstGeom>
        </p:spPr>
      </p:pic>
      <p:sp>
        <p:nvSpPr>
          <p:cNvPr id="15" name="Rectangle 14">
            <a:extLst>
              <a:ext uri="{FF2B5EF4-FFF2-40B4-BE49-F238E27FC236}">
                <a16:creationId xmlns="" xmlns:a16="http://schemas.microsoft.com/office/drawing/2014/main" id="{6BB6B482-ACCA-4938-8AEA-49D525C1722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46905" y="46904"/>
            <a:ext cx="6865150" cy="6771342"/>
          </a:xfrm>
          <a:prstGeom prst="rect">
            <a:avLst/>
          </a:prstGeom>
          <a:gradFill>
            <a:gsLst>
              <a:gs pos="42000">
                <a:srgbClr val="000000">
                  <a:alpha val="18000"/>
                </a:srgbClr>
              </a:gs>
              <a:gs pos="0">
                <a:srgbClr val="000000">
                  <a:alpha val="0"/>
                </a:srgbClr>
              </a:gs>
              <a:gs pos="100000">
                <a:srgbClr val="000000">
                  <a:alpha val="3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26AFF24A-2E39-482D-B5FC-956B1EF8FCB7}"/>
              </a:ext>
            </a:extLst>
          </p:cNvPr>
          <p:cNvSpPr>
            <a:spLocks noGrp="1"/>
          </p:cNvSpPr>
          <p:nvPr>
            <p:ph type="title"/>
          </p:nvPr>
        </p:nvSpPr>
        <p:spPr>
          <a:xfrm>
            <a:off x="647701" y="871759"/>
            <a:ext cx="5067300" cy="3497042"/>
          </a:xfrm>
        </p:spPr>
        <p:txBody>
          <a:bodyPr vert="horz" lIns="91440" tIns="45720" rIns="91440" bIns="45720" rtlCol="0" anchor="t">
            <a:normAutofit/>
          </a:bodyPr>
          <a:lstStyle/>
          <a:p>
            <a:r>
              <a:rPr lang="en-US" sz="5400">
                <a:solidFill>
                  <a:srgbClr val="FFFFFF"/>
                </a:solidFill>
              </a:rPr>
              <a:t>Негативни утицаји рачунара на човека</a:t>
            </a:r>
          </a:p>
        </p:txBody>
      </p:sp>
      <p:cxnSp>
        <p:nvCxnSpPr>
          <p:cNvPr id="17" name="Straight Connector 16">
            <a:extLst>
              <a:ext uri="{FF2B5EF4-FFF2-40B4-BE49-F238E27FC236}">
                <a16:creationId xmlns="" xmlns:a16="http://schemas.microsoft.com/office/drawing/2014/main" id="{EE2E603F-4A95-4FE8-BB06-211DFD75DBE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723900"/>
            <a:ext cx="16383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47472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D8C421-3B91-4492-98B7-C329DABB86DE}"/>
              </a:ext>
            </a:extLst>
          </p:cNvPr>
          <p:cNvSpPr>
            <a:spLocks noGrp="1"/>
          </p:cNvSpPr>
          <p:nvPr>
            <p:ph type="title"/>
          </p:nvPr>
        </p:nvSpPr>
        <p:spPr>
          <a:xfrm>
            <a:off x="700635" y="773413"/>
            <a:ext cx="10691265" cy="850640"/>
          </a:xfrm>
        </p:spPr>
        <p:txBody>
          <a:bodyPr vert="horz" lIns="91440" tIns="45720" rIns="91440" bIns="45720" rtlCol="0" anchor="ctr">
            <a:normAutofit/>
          </a:bodyPr>
          <a:lstStyle/>
          <a:p>
            <a:pPr algn="ctr"/>
            <a:r>
              <a:rPr lang="en-US"/>
              <a:t>Ергономија</a:t>
            </a:r>
          </a:p>
        </p:txBody>
      </p:sp>
      <p:sp>
        <p:nvSpPr>
          <p:cNvPr id="3" name="Content Placeholder 2">
            <a:extLst>
              <a:ext uri="{FF2B5EF4-FFF2-40B4-BE49-F238E27FC236}">
                <a16:creationId xmlns="" xmlns:a16="http://schemas.microsoft.com/office/drawing/2014/main" id="{D6C673E2-C5E4-4583-9DE0-5DEE7067632B}"/>
              </a:ext>
            </a:extLst>
          </p:cNvPr>
          <p:cNvSpPr>
            <a:spLocks noGrp="1"/>
          </p:cNvSpPr>
          <p:nvPr>
            <p:ph idx="1"/>
          </p:nvPr>
        </p:nvSpPr>
        <p:spPr>
          <a:xfrm>
            <a:off x="700635" y="1716980"/>
            <a:ext cx="10691265" cy="4323746"/>
          </a:xfrm>
        </p:spPr>
        <p:txBody>
          <a:bodyPr vert="horz" lIns="91440" tIns="45720" rIns="91440" bIns="45720" rtlCol="0" anchor="t">
            <a:normAutofit/>
          </a:bodyPr>
          <a:lstStyle/>
          <a:p>
            <a:r>
              <a:rPr lang="en-US">
                <a:ea typeface="+mn-lt"/>
                <a:cs typeface="+mn-lt"/>
              </a:rPr>
              <a:t>Наука која се бави проучавањем интеракције између човека и машине назива се ергономија. </a:t>
            </a:r>
          </a:p>
          <a:p>
            <a:r>
              <a:rPr lang="en-US">
                <a:ea typeface="+mn-lt"/>
                <a:cs typeface="+mn-lt"/>
              </a:rPr>
              <a:t>При том се не мисли само на употребу рачунара и дизајн рачунара, већ свих уређаја.</a:t>
            </a:r>
            <a:endParaRPr lang="en-US" dirty="0">
              <a:ea typeface="+mn-lt"/>
              <a:cs typeface="+mn-lt"/>
            </a:endParaRPr>
          </a:p>
          <a:p>
            <a:r>
              <a:rPr lang="en-US">
                <a:ea typeface="+mn-lt"/>
                <a:cs typeface="+mn-lt"/>
              </a:rPr>
              <a:t>Само постојање посебне науке која се бави проучавањем релације човек-машина, говори нам о важности утицаја машина на живот и здравље сваког појединца. </a:t>
            </a:r>
          </a:p>
          <a:p>
            <a:r>
              <a:rPr lang="en-US">
                <a:ea typeface="+mn-lt"/>
                <a:cs typeface="+mn-lt"/>
              </a:rPr>
              <a:t>Ергономија је дисциплина чији је задатак да истражује људски организам и понашање и пружи податке о прилагођености предмета с којима човек долази у контакт.</a:t>
            </a:r>
          </a:p>
          <a:p>
            <a:r>
              <a:rPr lang="en-US" dirty="0">
                <a:ea typeface="+mn-lt"/>
                <a:cs typeface="+mn-lt"/>
              </a:rPr>
              <a:t> </a:t>
            </a:r>
            <a:r>
              <a:rPr lang="en-US">
                <a:ea typeface="+mn-lt"/>
                <a:cs typeface="+mn-lt"/>
              </a:rPr>
              <a:t>Ергономија проучава анатомске, физиолошке и друге параметре људског тела. </a:t>
            </a:r>
          </a:p>
          <a:p>
            <a:r>
              <a:rPr lang="en-US">
                <a:ea typeface="+mn-lt"/>
                <a:cs typeface="+mn-lt"/>
              </a:rPr>
              <a:t>Ергономија мора бити најчвршће повезана с конструкцијом и техничким пројектовањем производа  и дизајнирањем . </a:t>
            </a:r>
            <a:endParaRPr lang="en-US"/>
          </a:p>
        </p:txBody>
      </p:sp>
    </p:spTree>
    <p:extLst>
      <p:ext uri="{BB962C8B-B14F-4D97-AF65-F5344CB8AC3E}">
        <p14:creationId xmlns:p14="http://schemas.microsoft.com/office/powerpoint/2010/main" val="32224428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5F710FDB-0919-493E-8539-8240C23F1EB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0F448B86-70BF-4BA8-B151-7E6C53360D8F}"/>
              </a:ext>
            </a:extLst>
          </p:cNvPr>
          <p:cNvSpPr>
            <a:spLocks noGrp="1"/>
          </p:cNvSpPr>
          <p:nvPr>
            <p:ph type="title"/>
          </p:nvPr>
        </p:nvSpPr>
        <p:spPr>
          <a:xfrm>
            <a:off x="521299" y="2987"/>
            <a:ext cx="10983320" cy="674957"/>
          </a:xfrm>
        </p:spPr>
        <p:txBody>
          <a:bodyPr>
            <a:noAutofit/>
          </a:bodyPr>
          <a:lstStyle/>
          <a:p>
            <a:r>
              <a:rPr lang="en-US" sz="4200"/>
              <a:t>теме  о </a:t>
            </a:r>
            <a:r>
              <a:rPr lang="en-US" sz="4200" err="1"/>
              <a:t>којима</a:t>
            </a:r>
            <a:r>
              <a:rPr lang="en-US" sz="4200" dirty="0"/>
              <a:t> </a:t>
            </a:r>
            <a:r>
              <a:rPr lang="en-US" sz="4200" err="1"/>
              <a:t>ћемо</a:t>
            </a:r>
            <a:r>
              <a:rPr lang="en-US" sz="4200" dirty="0"/>
              <a:t> </a:t>
            </a:r>
            <a:r>
              <a:rPr lang="en-US" sz="4200" err="1"/>
              <a:t>говорити</a:t>
            </a:r>
            <a:r>
              <a:rPr lang="en-US" sz="4200" dirty="0"/>
              <a:t>:</a:t>
            </a:r>
          </a:p>
        </p:txBody>
      </p:sp>
      <p:cxnSp>
        <p:nvCxnSpPr>
          <p:cNvPr id="10" name="Straight Connector 9">
            <a:extLst>
              <a:ext uri="{FF2B5EF4-FFF2-40B4-BE49-F238E27FC236}">
                <a16:creationId xmlns="" xmlns:a16="http://schemas.microsoft.com/office/drawing/2014/main" id="{033715A5-8048-453E-A44A-0F17BBB481A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 xmlns:a16="http://schemas.microsoft.com/office/drawing/2014/main" id="{E182A9B9-424C-4F38-9F35-22A87548D17C}"/>
              </a:ext>
            </a:extLst>
          </p:cNvPr>
          <p:cNvSpPr>
            <a:spLocks noGrp="1"/>
          </p:cNvSpPr>
          <p:nvPr>
            <p:ph idx="1"/>
          </p:nvPr>
        </p:nvSpPr>
        <p:spPr>
          <a:xfrm>
            <a:off x="565226" y="846857"/>
            <a:ext cx="10772775" cy="5965129"/>
          </a:xfrm>
        </p:spPr>
        <p:txBody>
          <a:bodyPr vert="horz" lIns="91440" tIns="45720" rIns="91440" bIns="45720" rtlCol="0" anchor="t">
            <a:normAutofit/>
          </a:bodyPr>
          <a:lstStyle/>
          <a:p>
            <a:r>
              <a:rPr lang="en-US" sz="1600" dirty="0"/>
              <a:t>Рачунари</a:t>
            </a:r>
            <a:r>
              <a:rPr lang="en-US" sz="1800" dirty="0"/>
              <a:t> и </a:t>
            </a:r>
            <a:r>
              <a:rPr lang="en-US" sz="1800" err="1"/>
              <a:t>рачунарске</a:t>
            </a:r>
            <a:r>
              <a:rPr lang="en-US" sz="1800" dirty="0"/>
              <a:t> </a:t>
            </a:r>
            <a:r>
              <a:rPr lang="en-US" sz="1800"/>
              <a:t>мреже (Душица Богдановић)</a:t>
            </a:r>
            <a:endParaRPr lang="en-US" sz="1800" dirty="0"/>
          </a:p>
          <a:p>
            <a:r>
              <a:rPr lang="en-US" sz="1800"/>
              <a:t>Значај рачунарских мрежа за компаније (Душица Богдановић)</a:t>
            </a:r>
            <a:endParaRPr lang="en-US" sz="1800" dirty="0"/>
          </a:p>
          <a:p>
            <a:r>
              <a:rPr lang="en-US" sz="1800"/>
              <a:t>Зависност рачунарских мрежа </a:t>
            </a:r>
            <a:r>
              <a:rPr lang="en-US" sz="1800">
                <a:ea typeface="+mn-lt"/>
                <a:cs typeface="+mn-lt"/>
              </a:rPr>
              <a:t>за појединце (Друшица Богдановић)</a:t>
            </a:r>
            <a:endParaRPr lang="en-US" sz="1800" dirty="0"/>
          </a:p>
          <a:p>
            <a:r>
              <a:rPr lang="en-US" sz="1800" err="1"/>
              <a:t>Зависност</a:t>
            </a:r>
            <a:r>
              <a:rPr lang="en-US" sz="1800" dirty="0"/>
              <a:t> </a:t>
            </a:r>
            <a:r>
              <a:rPr lang="en-US" sz="1800"/>
              <a:t>од  интернета (Соња Јовановић)</a:t>
            </a:r>
            <a:endParaRPr lang="en-US" sz="1800" dirty="0"/>
          </a:p>
          <a:p>
            <a:r>
              <a:rPr lang="en-US" sz="1800"/>
              <a:t>Врсте зависности од интернета (Соња Јовановић)</a:t>
            </a:r>
            <a:endParaRPr lang="en-US" sz="1800" dirty="0"/>
          </a:p>
          <a:p>
            <a:r>
              <a:rPr lang="en-US" sz="1800"/>
              <a:t>Зависност од рачунара (Соња Јовановић)</a:t>
            </a:r>
            <a:endParaRPr lang="en-US" sz="1800" dirty="0"/>
          </a:p>
          <a:p>
            <a:r>
              <a:rPr lang="en-US" sz="1800" err="1"/>
              <a:t>Симптоми</a:t>
            </a:r>
            <a:r>
              <a:rPr lang="en-US" sz="1800" dirty="0"/>
              <a:t> </a:t>
            </a:r>
            <a:r>
              <a:rPr lang="en-US" sz="1800" err="1"/>
              <a:t>зависности</a:t>
            </a:r>
            <a:r>
              <a:rPr lang="en-US" sz="1800" dirty="0"/>
              <a:t> </a:t>
            </a:r>
            <a:r>
              <a:rPr lang="en-US" sz="1800"/>
              <a:t>од рачунара (Анђелија Марјановић)</a:t>
            </a:r>
            <a:endParaRPr lang="en-US" sz="1800" dirty="0"/>
          </a:p>
          <a:p>
            <a:r>
              <a:rPr lang="en-US" sz="1800"/>
              <a:t>Фазе</a:t>
            </a:r>
            <a:r>
              <a:rPr lang="en-US" sz="1800" dirty="0"/>
              <a:t> </a:t>
            </a:r>
            <a:r>
              <a:rPr lang="en-US" sz="1800" err="1"/>
              <a:t>лечења</a:t>
            </a:r>
            <a:r>
              <a:rPr lang="en-US" sz="1800" dirty="0"/>
              <a:t> </a:t>
            </a:r>
            <a:r>
              <a:rPr lang="en-US" sz="1800" err="1"/>
              <a:t>зависности</a:t>
            </a:r>
            <a:r>
              <a:rPr lang="en-US" sz="1800" dirty="0"/>
              <a:t> </a:t>
            </a:r>
            <a:r>
              <a:rPr lang="en-US" sz="1800" err="1"/>
              <a:t>од</a:t>
            </a:r>
            <a:r>
              <a:rPr lang="en-US" sz="1800" dirty="0"/>
              <a:t>  </a:t>
            </a:r>
            <a:r>
              <a:rPr lang="en-US" sz="1800"/>
              <a:t>рачунара (Анђелија Марјановић)</a:t>
            </a:r>
            <a:endParaRPr lang="en-US" sz="1800" dirty="0"/>
          </a:p>
          <a:p>
            <a:r>
              <a:rPr lang="en-US" sz="1800">
                <a:ea typeface="+mn-lt"/>
                <a:cs typeface="+mn-lt"/>
              </a:rPr>
              <a:t>Прпкрастинација (Анђелија Марјановић)</a:t>
            </a:r>
            <a:endParaRPr lang="en-US" sz="1800" dirty="0"/>
          </a:p>
          <a:p>
            <a:r>
              <a:rPr lang="en-US" sz="1800"/>
              <a:t>Негативни утицаји рачунара на човека (Катарина Марковић)</a:t>
            </a:r>
            <a:endParaRPr lang="en-US" sz="1800" dirty="0"/>
          </a:p>
          <a:p>
            <a:r>
              <a:rPr lang="en-US" sz="1800"/>
              <a:t>Ергономија; Правилан положај седења; Утицај рачунара на чуло вида (Катарина Марковић)</a:t>
            </a:r>
            <a:endParaRPr lang="en-US" sz="1800" dirty="0"/>
          </a:p>
          <a:p>
            <a:r>
              <a:rPr lang="en-US" sz="1800"/>
              <a:t>Утицај рачунара на животну средину</a:t>
            </a:r>
            <a:endParaRPr lang="en-US" sz="1800" dirty="0"/>
          </a:p>
          <a:p>
            <a:r>
              <a:rPr lang="en-US" sz="1800"/>
              <a:t>Анкете (информације су прикупљали сви чланови)</a:t>
            </a:r>
            <a:endParaRPr lang="en-US" sz="1800" dirty="0"/>
          </a:p>
          <a:p>
            <a:endParaRPr lang="en-US" sz="3200"/>
          </a:p>
        </p:txBody>
      </p:sp>
    </p:spTree>
    <p:extLst>
      <p:ext uri="{BB962C8B-B14F-4D97-AF65-F5344CB8AC3E}">
        <p14:creationId xmlns:p14="http://schemas.microsoft.com/office/powerpoint/2010/main" val="26331627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 xmlns:a16="http://schemas.microsoft.com/office/drawing/2014/main" id="{F64F9B95-9045-48D2-B9F3-2927E98F54A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085AA86F-6A4D-4BCB-A045-D992CDC2959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 xmlns:a16="http://schemas.microsoft.com/office/drawing/2014/main" id="{33E93247-6229-44AB-A550-739E971E69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 xmlns:a16="http://schemas.microsoft.com/office/drawing/2014/main" id="{2F51FA80-E22A-4BED-BECE-CF33707C8D15}"/>
              </a:ext>
            </a:extLst>
          </p:cNvPr>
          <p:cNvPicPr>
            <a:picLocks noGrp="1" noChangeAspect="1"/>
          </p:cNvPicPr>
          <p:nvPr>
            <p:ph idx="1"/>
          </p:nvPr>
        </p:nvPicPr>
        <p:blipFill rotWithShape="1">
          <a:blip r:embed="rId2">
            <a:extLst>
              <a:ext uri="{837473B0-CC2E-450A-ABE3-18F120FF3D39}">
                <a1611:picAttrSrcUrl xmlns="" xmlns:a1611="http://schemas.microsoft.com/office/drawing/2016/11/main" r:id="rId3"/>
              </a:ext>
            </a:extLst>
          </a:blip>
          <a:srcRect t="15442" b="28309"/>
          <a:stretch/>
        </p:blipFill>
        <p:spPr>
          <a:xfrm>
            <a:off x="20" y="10"/>
            <a:ext cx="12191980" cy="6857990"/>
          </a:xfrm>
          <a:prstGeom prst="rect">
            <a:avLst/>
          </a:prstGeom>
        </p:spPr>
      </p:pic>
      <p:sp>
        <p:nvSpPr>
          <p:cNvPr id="16" name="Rectangle 15">
            <a:extLst>
              <a:ext uri="{FF2B5EF4-FFF2-40B4-BE49-F238E27FC236}">
                <a16:creationId xmlns="" xmlns:a16="http://schemas.microsoft.com/office/drawing/2014/main" id="{6BB6B482-ACCA-4938-8AEA-49D525C1722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46905" y="46904"/>
            <a:ext cx="6865150" cy="6771342"/>
          </a:xfrm>
          <a:prstGeom prst="rect">
            <a:avLst/>
          </a:prstGeom>
          <a:gradFill>
            <a:gsLst>
              <a:gs pos="42000">
                <a:srgbClr val="000000">
                  <a:alpha val="18000"/>
                </a:srgbClr>
              </a:gs>
              <a:gs pos="0">
                <a:srgbClr val="000000">
                  <a:alpha val="0"/>
                </a:srgbClr>
              </a:gs>
              <a:gs pos="100000">
                <a:srgbClr val="000000">
                  <a:alpha val="3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054BD933-C3F9-4270-9B2D-526CCA451A21}"/>
              </a:ext>
            </a:extLst>
          </p:cNvPr>
          <p:cNvSpPr>
            <a:spLocks noGrp="1"/>
          </p:cNvSpPr>
          <p:nvPr>
            <p:ph type="title"/>
          </p:nvPr>
        </p:nvSpPr>
        <p:spPr>
          <a:xfrm>
            <a:off x="647701" y="871759"/>
            <a:ext cx="5067300" cy="3497042"/>
          </a:xfrm>
        </p:spPr>
        <p:txBody>
          <a:bodyPr vert="horz" lIns="91440" tIns="45720" rIns="91440" bIns="45720" rtlCol="0" anchor="t">
            <a:normAutofit/>
          </a:bodyPr>
          <a:lstStyle/>
          <a:p>
            <a:r>
              <a:rPr lang="en-US" sz="5400">
                <a:solidFill>
                  <a:srgbClr val="FFFFFF"/>
                </a:solidFill>
              </a:rPr>
              <a:t>Правилан положај седења за рачунаром</a:t>
            </a:r>
          </a:p>
        </p:txBody>
      </p:sp>
      <p:cxnSp>
        <p:nvCxnSpPr>
          <p:cNvPr id="18" name="Straight Connector 17">
            <a:extLst>
              <a:ext uri="{FF2B5EF4-FFF2-40B4-BE49-F238E27FC236}">
                <a16:creationId xmlns="" xmlns:a16="http://schemas.microsoft.com/office/drawing/2014/main" id="{EE2E603F-4A95-4FE8-BB06-211DFD75DBE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723900"/>
            <a:ext cx="16383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 xmlns:a16="http://schemas.microsoft.com/office/drawing/2014/main" id="{D1F298C8-2B68-492C-ADFD-797068E65C41}"/>
              </a:ext>
            </a:extLst>
          </p:cNvPr>
          <p:cNvSpPr txBox="1"/>
          <p:nvPr/>
        </p:nvSpPr>
        <p:spPr>
          <a:xfrm>
            <a:off x="8773415" y="-1333762"/>
            <a:ext cx="184731" cy="200055"/>
          </a:xfrm>
          <a:prstGeom prst="rect">
            <a:avLst/>
          </a:prstGeom>
          <a:solidFill>
            <a:srgbClr val="000000"/>
          </a:solidFill>
        </p:spPr>
        <p:txBody>
          <a:bodyPr wrap="none" lIns="91440" tIns="45720" rIns="91440" bIns="45720" anchor="t">
            <a:spAutoFit/>
          </a:bodyPr>
          <a:lstStyle/>
          <a:p>
            <a:pPr algn="r">
              <a:spcAft>
                <a:spcPts val="600"/>
              </a:spcAft>
            </a:pPr>
            <a:endParaRPr lang="en-US" sz="700" dirty="0">
              <a:solidFill>
                <a:srgbClr val="FFFFFF"/>
              </a:solidFill>
            </a:endParaRPr>
          </a:p>
        </p:txBody>
      </p:sp>
    </p:spTree>
    <p:extLst>
      <p:ext uri="{BB962C8B-B14F-4D97-AF65-F5344CB8AC3E}">
        <p14:creationId xmlns:p14="http://schemas.microsoft.com/office/powerpoint/2010/main" val="38576526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2CA12D-4105-4844-B1A8-BA7B30AE6F42}"/>
              </a:ext>
            </a:extLst>
          </p:cNvPr>
          <p:cNvSpPr>
            <a:spLocks noGrp="1"/>
          </p:cNvSpPr>
          <p:nvPr>
            <p:ph type="title"/>
          </p:nvPr>
        </p:nvSpPr>
        <p:spPr>
          <a:xfrm>
            <a:off x="700635" y="105508"/>
            <a:ext cx="10691265" cy="1382323"/>
          </a:xfrm>
        </p:spPr>
        <p:txBody>
          <a:bodyPr vert="horz" lIns="91440" tIns="45720" rIns="91440" bIns="45720" rtlCol="0" anchor="ctr">
            <a:normAutofit/>
          </a:bodyPr>
          <a:lstStyle/>
          <a:p>
            <a:pPr algn="ctr"/>
            <a:r>
              <a:rPr lang="en-US" dirty="0" err="1"/>
              <a:t>Правилан</a:t>
            </a:r>
            <a:r>
              <a:rPr lang="en-US" dirty="0"/>
              <a:t> </a:t>
            </a:r>
            <a:r>
              <a:rPr lang="en-US" dirty="0" err="1"/>
              <a:t>положај</a:t>
            </a:r>
            <a:r>
              <a:rPr lang="en-US" dirty="0"/>
              <a:t> </a:t>
            </a:r>
            <a:r>
              <a:rPr lang="en-US" dirty="0" err="1"/>
              <a:t>седења</a:t>
            </a:r>
            <a:r>
              <a:rPr lang="en-US" dirty="0"/>
              <a:t> </a:t>
            </a:r>
            <a:r>
              <a:rPr lang="en-US" dirty="0" err="1"/>
              <a:t>за</a:t>
            </a:r>
            <a:r>
              <a:rPr lang="en-US" dirty="0"/>
              <a:t> </a:t>
            </a:r>
            <a:r>
              <a:rPr lang="en-US" dirty="0" err="1"/>
              <a:t>рачунаром</a:t>
            </a:r>
            <a:endParaRPr lang="en-US" dirty="0"/>
          </a:p>
        </p:txBody>
      </p:sp>
      <p:sp>
        <p:nvSpPr>
          <p:cNvPr id="3" name="Content Placeholder 2">
            <a:extLst>
              <a:ext uri="{FF2B5EF4-FFF2-40B4-BE49-F238E27FC236}">
                <a16:creationId xmlns="" xmlns:a16="http://schemas.microsoft.com/office/drawing/2014/main" id="{07D27A75-C972-4230-A846-661A5DC72027}"/>
              </a:ext>
            </a:extLst>
          </p:cNvPr>
          <p:cNvSpPr>
            <a:spLocks noGrp="1"/>
          </p:cNvSpPr>
          <p:nvPr>
            <p:ph idx="1"/>
          </p:nvPr>
        </p:nvSpPr>
        <p:spPr>
          <a:xfrm>
            <a:off x="700635" y="1565763"/>
            <a:ext cx="10691265" cy="4562610"/>
          </a:xfrm>
        </p:spPr>
        <p:txBody>
          <a:bodyPr vert="horz" lIns="91440" tIns="45720" rIns="91440" bIns="45720" rtlCol="0" anchor="ctr">
            <a:normAutofit/>
          </a:bodyPr>
          <a:lstStyle/>
          <a:p>
            <a:r>
              <a:rPr lang="en-US" dirty="0" err="1">
                <a:ea typeface="+mn-lt"/>
                <a:cs typeface="+mn-lt"/>
              </a:rPr>
              <a:t>Адекватан</a:t>
            </a:r>
            <a:r>
              <a:rPr lang="en-US" dirty="0">
                <a:ea typeface="+mn-lt"/>
                <a:cs typeface="+mn-lt"/>
              </a:rPr>
              <a:t> </a:t>
            </a:r>
            <a:r>
              <a:rPr lang="en-US" dirty="0" err="1">
                <a:ea typeface="+mn-lt"/>
                <a:cs typeface="+mn-lt"/>
              </a:rPr>
              <a:t>седећи</a:t>
            </a:r>
            <a:r>
              <a:rPr lang="en-US" dirty="0">
                <a:ea typeface="+mn-lt"/>
                <a:cs typeface="+mn-lt"/>
              </a:rPr>
              <a:t> </a:t>
            </a:r>
            <a:r>
              <a:rPr lang="en-US" dirty="0" err="1">
                <a:ea typeface="+mn-lt"/>
                <a:cs typeface="+mn-lt"/>
              </a:rPr>
              <a:t>положај</a:t>
            </a:r>
            <a:r>
              <a:rPr lang="en-US" dirty="0">
                <a:ea typeface="+mn-lt"/>
                <a:cs typeface="+mn-lt"/>
              </a:rPr>
              <a:t> </a:t>
            </a:r>
            <a:r>
              <a:rPr lang="en-US" dirty="0" err="1">
                <a:ea typeface="+mn-lt"/>
                <a:cs typeface="+mn-lt"/>
              </a:rPr>
              <a:t>јесте</a:t>
            </a:r>
            <a:r>
              <a:rPr lang="en-US" dirty="0">
                <a:ea typeface="+mn-lt"/>
                <a:cs typeface="+mn-lt"/>
              </a:rPr>
              <a:t> </a:t>
            </a:r>
            <a:r>
              <a:rPr lang="en-US" dirty="0" err="1">
                <a:ea typeface="+mn-lt"/>
                <a:cs typeface="+mn-lt"/>
              </a:rPr>
              <a:t>онај</a:t>
            </a:r>
            <a:r>
              <a:rPr lang="en-US" dirty="0">
                <a:ea typeface="+mn-lt"/>
                <a:cs typeface="+mn-lt"/>
              </a:rPr>
              <a:t> у </a:t>
            </a:r>
            <a:r>
              <a:rPr lang="en-US" dirty="0" err="1">
                <a:ea typeface="+mn-lt"/>
                <a:cs typeface="+mn-lt"/>
              </a:rPr>
              <a:t>којем</a:t>
            </a:r>
            <a:r>
              <a:rPr lang="en-US" dirty="0">
                <a:ea typeface="+mn-lt"/>
                <a:cs typeface="+mn-lt"/>
              </a:rPr>
              <a:t> </a:t>
            </a:r>
            <a:r>
              <a:rPr lang="en-US" dirty="0" err="1">
                <a:ea typeface="+mn-lt"/>
                <a:cs typeface="+mn-lt"/>
              </a:rPr>
              <a:t>тело</a:t>
            </a:r>
            <a:r>
              <a:rPr lang="en-US" dirty="0">
                <a:ea typeface="+mn-lt"/>
                <a:cs typeface="+mn-lt"/>
              </a:rPr>
              <a:t> </a:t>
            </a:r>
            <a:r>
              <a:rPr lang="en-US" dirty="0" err="1">
                <a:ea typeface="+mn-lt"/>
                <a:cs typeface="+mn-lt"/>
              </a:rPr>
              <a:t>не</a:t>
            </a:r>
            <a:r>
              <a:rPr lang="en-US" dirty="0">
                <a:ea typeface="+mn-lt"/>
                <a:cs typeface="+mn-lt"/>
              </a:rPr>
              <a:t> </a:t>
            </a:r>
            <a:r>
              <a:rPr lang="en-US" dirty="0" err="1">
                <a:ea typeface="+mn-lt"/>
                <a:cs typeface="+mn-lt"/>
              </a:rPr>
              <a:t>напреже</a:t>
            </a:r>
            <a:r>
              <a:rPr lang="en-US" dirty="0">
                <a:ea typeface="+mn-lt"/>
                <a:cs typeface="+mn-lt"/>
              </a:rPr>
              <a:t> </a:t>
            </a:r>
            <a:r>
              <a:rPr lang="en-US" dirty="0" err="1">
                <a:ea typeface="+mn-lt"/>
                <a:cs typeface="+mn-lt"/>
              </a:rPr>
              <a:t>веће</a:t>
            </a:r>
            <a:r>
              <a:rPr lang="en-US" dirty="0">
                <a:ea typeface="+mn-lt"/>
                <a:cs typeface="+mn-lt"/>
              </a:rPr>
              <a:t> </a:t>
            </a:r>
            <a:r>
              <a:rPr lang="en-US" dirty="0" err="1">
                <a:ea typeface="+mn-lt"/>
                <a:cs typeface="+mn-lt"/>
              </a:rPr>
              <a:t>групе</a:t>
            </a:r>
            <a:r>
              <a:rPr lang="en-US" dirty="0">
                <a:ea typeface="+mn-lt"/>
                <a:cs typeface="+mn-lt"/>
              </a:rPr>
              <a:t> </a:t>
            </a:r>
            <a:r>
              <a:rPr lang="en-US" dirty="0" err="1">
                <a:ea typeface="+mn-lt"/>
                <a:cs typeface="+mn-lt"/>
              </a:rPr>
              <a:t>мишића</a:t>
            </a:r>
            <a:r>
              <a:rPr lang="en-US" dirty="0">
                <a:ea typeface="+mn-lt"/>
                <a:cs typeface="+mn-lt"/>
              </a:rPr>
              <a:t>, </a:t>
            </a:r>
            <a:r>
              <a:rPr lang="en-US" dirty="0" err="1">
                <a:ea typeface="+mn-lt"/>
                <a:cs typeface="+mn-lt"/>
              </a:rPr>
              <a:t>осим</a:t>
            </a:r>
            <a:r>
              <a:rPr lang="en-US" dirty="0">
                <a:ea typeface="+mn-lt"/>
                <a:cs typeface="+mn-lt"/>
              </a:rPr>
              <a:t> </a:t>
            </a:r>
            <a:r>
              <a:rPr lang="en-US" dirty="0" err="1">
                <a:ea typeface="+mn-lt"/>
                <a:cs typeface="+mn-lt"/>
              </a:rPr>
              <a:t>оних</a:t>
            </a:r>
            <a:r>
              <a:rPr lang="en-US" dirty="0">
                <a:ea typeface="+mn-lt"/>
                <a:cs typeface="+mn-lt"/>
              </a:rPr>
              <a:t> </a:t>
            </a:r>
            <a:r>
              <a:rPr lang="en-US" dirty="0" err="1">
                <a:ea typeface="+mn-lt"/>
                <a:cs typeface="+mn-lt"/>
              </a:rPr>
              <a:t>који</a:t>
            </a:r>
            <a:r>
              <a:rPr lang="en-US" dirty="0">
                <a:ea typeface="+mn-lt"/>
                <a:cs typeface="+mn-lt"/>
              </a:rPr>
              <a:t> </a:t>
            </a:r>
            <a:r>
              <a:rPr lang="en-US" dirty="0" err="1">
                <a:ea typeface="+mn-lt"/>
                <a:cs typeface="+mn-lt"/>
              </a:rPr>
              <a:t>антигравитационим</a:t>
            </a:r>
            <a:r>
              <a:rPr lang="en-US" dirty="0">
                <a:ea typeface="+mn-lt"/>
                <a:cs typeface="+mn-lt"/>
              </a:rPr>
              <a:t> </a:t>
            </a:r>
            <a:r>
              <a:rPr lang="en-US" dirty="0" err="1">
                <a:ea typeface="+mn-lt"/>
                <a:cs typeface="+mn-lt"/>
              </a:rPr>
              <a:t>дејством</a:t>
            </a:r>
            <a:r>
              <a:rPr lang="en-US" dirty="0">
                <a:ea typeface="+mn-lt"/>
                <a:cs typeface="+mn-lt"/>
              </a:rPr>
              <a:t> </a:t>
            </a:r>
            <a:r>
              <a:rPr lang="en-US" dirty="0" err="1">
                <a:ea typeface="+mn-lt"/>
                <a:cs typeface="+mn-lt"/>
              </a:rPr>
              <a:t>омогућују</a:t>
            </a:r>
            <a:r>
              <a:rPr lang="en-US" dirty="0">
                <a:ea typeface="+mn-lt"/>
                <a:cs typeface="+mn-lt"/>
              </a:rPr>
              <a:t> </a:t>
            </a:r>
            <a:r>
              <a:rPr lang="en-US" dirty="0" err="1">
                <a:ea typeface="+mn-lt"/>
                <a:cs typeface="+mn-lt"/>
              </a:rPr>
              <a:t>правилно</a:t>
            </a:r>
            <a:r>
              <a:rPr lang="en-US" dirty="0">
                <a:ea typeface="+mn-lt"/>
                <a:cs typeface="+mn-lt"/>
              </a:rPr>
              <a:t> </a:t>
            </a:r>
            <a:r>
              <a:rPr lang="en-US" dirty="0" err="1">
                <a:ea typeface="+mn-lt"/>
                <a:cs typeface="+mn-lt"/>
              </a:rPr>
              <a:t>држање</a:t>
            </a:r>
            <a:r>
              <a:rPr lang="en-US" dirty="0">
                <a:ea typeface="+mn-lt"/>
                <a:cs typeface="+mn-lt"/>
              </a:rPr>
              <a:t> </a:t>
            </a:r>
            <a:r>
              <a:rPr lang="en-US" dirty="0" err="1">
                <a:ea typeface="+mn-lt"/>
                <a:cs typeface="+mn-lt"/>
              </a:rPr>
              <a:t>кичменог</a:t>
            </a:r>
            <a:r>
              <a:rPr lang="en-US" dirty="0">
                <a:ea typeface="+mn-lt"/>
                <a:cs typeface="+mn-lt"/>
              </a:rPr>
              <a:t> </a:t>
            </a:r>
            <a:r>
              <a:rPr lang="en-US" dirty="0" err="1">
                <a:ea typeface="+mn-lt"/>
                <a:cs typeface="+mn-lt"/>
              </a:rPr>
              <a:t>стуба</a:t>
            </a:r>
            <a:r>
              <a:rPr lang="en-US" dirty="0">
                <a:ea typeface="+mn-lt"/>
                <a:cs typeface="+mn-lt"/>
              </a:rPr>
              <a:t>, </a:t>
            </a:r>
            <a:r>
              <a:rPr lang="en-US" dirty="0" err="1">
                <a:ea typeface="+mn-lt"/>
                <a:cs typeface="+mn-lt"/>
              </a:rPr>
              <a:t>раменог</a:t>
            </a:r>
            <a:r>
              <a:rPr lang="en-US" dirty="0">
                <a:ea typeface="+mn-lt"/>
                <a:cs typeface="+mn-lt"/>
              </a:rPr>
              <a:t> </a:t>
            </a:r>
            <a:r>
              <a:rPr lang="en-US" dirty="0" err="1">
                <a:ea typeface="+mn-lt"/>
                <a:cs typeface="+mn-lt"/>
              </a:rPr>
              <a:t>појаса</a:t>
            </a:r>
            <a:r>
              <a:rPr lang="en-US" dirty="0">
                <a:ea typeface="+mn-lt"/>
                <a:cs typeface="+mn-lt"/>
              </a:rPr>
              <a:t> и </a:t>
            </a:r>
            <a:r>
              <a:rPr lang="en-US" dirty="0" err="1">
                <a:ea typeface="+mn-lt"/>
                <a:cs typeface="+mn-lt"/>
              </a:rPr>
              <a:t>горњих</a:t>
            </a:r>
            <a:r>
              <a:rPr lang="en-US" dirty="0">
                <a:ea typeface="+mn-lt"/>
                <a:cs typeface="+mn-lt"/>
              </a:rPr>
              <a:t> </a:t>
            </a:r>
            <a:r>
              <a:rPr lang="en-US" dirty="0" err="1">
                <a:ea typeface="+mn-lt"/>
                <a:cs typeface="+mn-lt"/>
              </a:rPr>
              <a:t>екстремитета</a:t>
            </a:r>
            <a:r>
              <a:rPr lang="en-US" dirty="0">
                <a:ea typeface="+mn-lt"/>
                <a:cs typeface="+mn-lt"/>
              </a:rPr>
              <a:t>. </a:t>
            </a:r>
          </a:p>
          <a:p>
            <a:r>
              <a:rPr lang="en-US" dirty="0" err="1">
                <a:ea typeface="+mn-lt"/>
                <a:cs typeface="+mn-lt"/>
              </a:rPr>
              <a:t>Дефинисани</a:t>
            </a:r>
            <a:r>
              <a:rPr lang="en-US" dirty="0">
                <a:ea typeface="+mn-lt"/>
                <a:cs typeface="+mn-lt"/>
              </a:rPr>
              <a:t> </a:t>
            </a:r>
            <a:r>
              <a:rPr lang="en-US" dirty="0" err="1">
                <a:ea typeface="+mn-lt"/>
                <a:cs typeface="+mn-lt"/>
              </a:rPr>
              <a:t>су</a:t>
            </a:r>
            <a:r>
              <a:rPr lang="en-US" dirty="0">
                <a:ea typeface="+mn-lt"/>
                <a:cs typeface="+mn-lt"/>
              </a:rPr>
              <a:t> </a:t>
            </a:r>
            <a:r>
              <a:rPr lang="en-US" dirty="0" err="1">
                <a:ea typeface="+mn-lt"/>
                <a:cs typeface="+mn-lt"/>
              </a:rPr>
              <a:t>прецизни</a:t>
            </a:r>
            <a:r>
              <a:rPr lang="en-US" dirty="0">
                <a:ea typeface="+mn-lt"/>
                <a:cs typeface="+mn-lt"/>
              </a:rPr>
              <a:t> </a:t>
            </a:r>
            <a:r>
              <a:rPr lang="en-US" dirty="0" err="1">
                <a:ea typeface="+mn-lt"/>
                <a:cs typeface="+mn-lt"/>
              </a:rPr>
              <a:t>параметри</a:t>
            </a:r>
            <a:r>
              <a:rPr lang="en-US" dirty="0">
                <a:ea typeface="+mn-lt"/>
                <a:cs typeface="+mn-lt"/>
              </a:rPr>
              <a:t> </a:t>
            </a:r>
            <a:r>
              <a:rPr lang="en-US" dirty="0" err="1">
                <a:ea typeface="+mn-lt"/>
                <a:cs typeface="+mn-lt"/>
              </a:rPr>
              <a:t>који</a:t>
            </a:r>
            <a:r>
              <a:rPr lang="en-US" dirty="0">
                <a:ea typeface="+mn-lt"/>
                <a:cs typeface="+mn-lt"/>
              </a:rPr>
              <a:t> </a:t>
            </a:r>
            <a:r>
              <a:rPr lang="en-US" dirty="0" err="1">
                <a:ea typeface="+mn-lt"/>
                <a:cs typeface="+mn-lt"/>
              </a:rPr>
              <a:t>се</a:t>
            </a:r>
            <a:r>
              <a:rPr lang="en-US" dirty="0">
                <a:ea typeface="+mn-lt"/>
                <a:cs typeface="+mn-lt"/>
              </a:rPr>
              <a:t> </a:t>
            </a:r>
            <a:r>
              <a:rPr lang="en-US" dirty="0" err="1">
                <a:ea typeface="+mn-lt"/>
                <a:cs typeface="+mn-lt"/>
              </a:rPr>
              <a:t>односе</a:t>
            </a:r>
            <a:r>
              <a:rPr lang="en-US" dirty="0">
                <a:ea typeface="+mn-lt"/>
                <a:cs typeface="+mn-lt"/>
              </a:rPr>
              <a:t> </a:t>
            </a:r>
            <a:r>
              <a:rPr lang="en-US" dirty="0" err="1">
                <a:ea typeface="+mn-lt"/>
                <a:cs typeface="+mn-lt"/>
              </a:rPr>
              <a:t>на</a:t>
            </a:r>
            <a:r>
              <a:rPr lang="en-US" dirty="0">
                <a:ea typeface="+mn-lt"/>
                <a:cs typeface="+mn-lt"/>
              </a:rPr>
              <a:t> </a:t>
            </a:r>
            <a:r>
              <a:rPr lang="en-US" dirty="0" err="1">
                <a:ea typeface="+mn-lt"/>
                <a:cs typeface="+mn-lt"/>
              </a:rPr>
              <a:t>облик</a:t>
            </a:r>
            <a:r>
              <a:rPr lang="en-US" dirty="0">
                <a:ea typeface="+mn-lt"/>
                <a:cs typeface="+mn-lt"/>
              </a:rPr>
              <a:t>, </a:t>
            </a:r>
            <a:r>
              <a:rPr lang="en-US" dirty="0" err="1">
                <a:ea typeface="+mn-lt"/>
                <a:cs typeface="+mn-lt"/>
              </a:rPr>
              <a:t>тврдоћу</a:t>
            </a:r>
            <a:r>
              <a:rPr lang="en-US" dirty="0">
                <a:ea typeface="+mn-lt"/>
                <a:cs typeface="+mn-lt"/>
              </a:rPr>
              <a:t>, </a:t>
            </a:r>
            <a:r>
              <a:rPr lang="en-US" dirty="0" err="1">
                <a:ea typeface="+mn-lt"/>
                <a:cs typeface="+mn-lt"/>
              </a:rPr>
              <a:t>висину</a:t>
            </a:r>
            <a:r>
              <a:rPr lang="en-US" dirty="0">
                <a:ea typeface="+mn-lt"/>
                <a:cs typeface="+mn-lt"/>
              </a:rPr>
              <a:t> и </a:t>
            </a:r>
            <a:r>
              <a:rPr lang="en-US" dirty="0" err="1">
                <a:ea typeface="+mn-lt"/>
                <a:cs typeface="+mn-lt"/>
              </a:rPr>
              <a:t>положај</a:t>
            </a:r>
            <a:r>
              <a:rPr lang="en-US" dirty="0">
                <a:ea typeface="+mn-lt"/>
                <a:cs typeface="+mn-lt"/>
              </a:rPr>
              <a:t> </a:t>
            </a:r>
            <a:r>
              <a:rPr lang="en-US" dirty="0" err="1">
                <a:ea typeface="+mn-lt"/>
                <a:cs typeface="+mn-lt"/>
              </a:rPr>
              <a:t>столице</a:t>
            </a:r>
            <a:r>
              <a:rPr lang="en-US" dirty="0">
                <a:ea typeface="+mn-lt"/>
                <a:cs typeface="+mn-lt"/>
              </a:rPr>
              <a:t> и </a:t>
            </a:r>
            <a:r>
              <a:rPr lang="en-US" dirty="0" err="1">
                <a:ea typeface="+mn-lt"/>
                <a:cs typeface="+mn-lt"/>
              </a:rPr>
              <a:t>радног</a:t>
            </a:r>
            <a:r>
              <a:rPr lang="en-US" dirty="0">
                <a:ea typeface="+mn-lt"/>
                <a:cs typeface="+mn-lt"/>
              </a:rPr>
              <a:t> </a:t>
            </a:r>
            <a:r>
              <a:rPr lang="en-US" dirty="0" err="1">
                <a:ea typeface="+mn-lt"/>
                <a:cs typeface="+mn-lt"/>
              </a:rPr>
              <a:t>стола</a:t>
            </a:r>
            <a:r>
              <a:rPr lang="en-US" dirty="0">
                <a:ea typeface="+mn-lt"/>
                <a:cs typeface="+mn-lt"/>
              </a:rPr>
              <a:t>.</a:t>
            </a:r>
          </a:p>
          <a:p>
            <a:r>
              <a:rPr lang="en-US" dirty="0" err="1">
                <a:ea typeface="+mn-lt"/>
                <a:cs typeface="+mn-lt"/>
              </a:rPr>
              <a:t>Кичмени</a:t>
            </a:r>
            <a:r>
              <a:rPr lang="en-US" dirty="0">
                <a:ea typeface="+mn-lt"/>
                <a:cs typeface="+mn-lt"/>
              </a:rPr>
              <a:t> </a:t>
            </a:r>
            <a:r>
              <a:rPr lang="en-US" dirty="0" err="1">
                <a:ea typeface="+mn-lt"/>
                <a:cs typeface="+mn-lt"/>
              </a:rPr>
              <a:t>стуб</a:t>
            </a:r>
            <a:r>
              <a:rPr lang="en-US" dirty="0">
                <a:ea typeface="+mn-lt"/>
                <a:cs typeface="+mn-lt"/>
              </a:rPr>
              <a:t> </a:t>
            </a:r>
            <a:r>
              <a:rPr lang="en-US" dirty="0" err="1">
                <a:ea typeface="+mn-lt"/>
                <a:cs typeface="+mn-lt"/>
              </a:rPr>
              <a:t>мора</a:t>
            </a:r>
            <a:r>
              <a:rPr lang="en-US" dirty="0">
                <a:ea typeface="+mn-lt"/>
                <a:cs typeface="+mn-lt"/>
              </a:rPr>
              <a:t> да </a:t>
            </a:r>
            <a:r>
              <a:rPr lang="en-US" dirty="0" err="1">
                <a:ea typeface="+mn-lt"/>
                <a:cs typeface="+mn-lt"/>
              </a:rPr>
              <a:t>задржи</a:t>
            </a:r>
            <a:r>
              <a:rPr lang="en-US" dirty="0">
                <a:ea typeface="+mn-lt"/>
                <a:cs typeface="+mn-lt"/>
              </a:rPr>
              <a:t> </a:t>
            </a:r>
            <a:r>
              <a:rPr lang="en-US" dirty="0" err="1">
                <a:ea typeface="+mn-lt"/>
                <a:cs typeface="+mn-lt"/>
              </a:rPr>
              <a:t>природни</a:t>
            </a:r>
            <a:r>
              <a:rPr lang="en-US" dirty="0">
                <a:ea typeface="+mn-lt"/>
                <a:cs typeface="+mn-lt"/>
              </a:rPr>
              <a:t> </a:t>
            </a:r>
            <a:r>
              <a:rPr lang="en-US" dirty="0" err="1">
                <a:ea typeface="+mn-lt"/>
                <a:cs typeface="+mn-lt"/>
              </a:rPr>
              <a:t>степен</a:t>
            </a:r>
            <a:r>
              <a:rPr lang="en-US" dirty="0">
                <a:ea typeface="+mn-lt"/>
                <a:cs typeface="+mn-lt"/>
              </a:rPr>
              <a:t> </a:t>
            </a:r>
            <a:r>
              <a:rPr lang="en-US" dirty="0" err="1">
                <a:ea typeface="+mn-lt"/>
                <a:cs typeface="+mn-lt"/>
              </a:rPr>
              <a:t>закривљености</a:t>
            </a:r>
            <a:r>
              <a:rPr lang="en-US" dirty="0">
                <a:ea typeface="+mn-lt"/>
                <a:cs typeface="+mn-lt"/>
              </a:rPr>
              <a:t>, </a:t>
            </a:r>
            <a:r>
              <a:rPr lang="en-US" dirty="0" err="1">
                <a:ea typeface="+mn-lt"/>
                <a:cs typeface="+mn-lt"/>
              </a:rPr>
              <a:t>без</a:t>
            </a:r>
            <a:r>
              <a:rPr lang="en-US" dirty="0">
                <a:ea typeface="+mn-lt"/>
                <a:cs typeface="+mn-lt"/>
              </a:rPr>
              <a:t> </a:t>
            </a:r>
            <a:r>
              <a:rPr lang="en-US" dirty="0" err="1">
                <a:ea typeface="+mn-lt"/>
                <a:cs typeface="+mn-lt"/>
              </a:rPr>
              <a:t>савијања</a:t>
            </a:r>
            <a:r>
              <a:rPr lang="en-US" dirty="0">
                <a:ea typeface="+mn-lt"/>
                <a:cs typeface="+mn-lt"/>
              </a:rPr>
              <a:t> </a:t>
            </a:r>
            <a:r>
              <a:rPr lang="en-US" dirty="0" err="1">
                <a:ea typeface="+mn-lt"/>
                <a:cs typeface="+mn-lt"/>
              </a:rPr>
              <a:t>унапред</a:t>
            </a:r>
            <a:r>
              <a:rPr lang="en-US" dirty="0">
                <a:ea typeface="+mn-lt"/>
                <a:cs typeface="+mn-lt"/>
              </a:rPr>
              <a:t> </a:t>
            </a:r>
            <a:r>
              <a:rPr lang="en-US" dirty="0" err="1">
                <a:ea typeface="+mn-lt"/>
                <a:cs typeface="+mn-lt"/>
              </a:rPr>
              <a:t>или</a:t>
            </a:r>
            <a:r>
              <a:rPr lang="en-US" dirty="0">
                <a:ea typeface="+mn-lt"/>
                <a:cs typeface="+mn-lt"/>
              </a:rPr>
              <a:t> у </a:t>
            </a:r>
            <a:r>
              <a:rPr lang="en-US" dirty="0" err="1">
                <a:ea typeface="+mn-lt"/>
                <a:cs typeface="+mn-lt"/>
              </a:rPr>
              <a:t>страну</a:t>
            </a:r>
            <a:r>
              <a:rPr lang="en-US" dirty="0">
                <a:ea typeface="+mn-lt"/>
                <a:cs typeface="+mn-lt"/>
              </a:rPr>
              <a:t>; </a:t>
            </a:r>
            <a:r>
              <a:rPr lang="en-US" dirty="0" err="1">
                <a:ea typeface="+mn-lt"/>
                <a:cs typeface="+mn-lt"/>
              </a:rPr>
              <a:t>руке</a:t>
            </a:r>
            <a:r>
              <a:rPr lang="en-US" dirty="0">
                <a:ea typeface="+mn-lt"/>
                <a:cs typeface="+mn-lt"/>
              </a:rPr>
              <a:t> </a:t>
            </a:r>
            <a:r>
              <a:rPr lang="en-US" dirty="0" err="1">
                <a:ea typeface="+mn-lt"/>
                <a:cs typeface="+mn-lt"/>
              </a:rPr>
              <a:t>треба</a:t>
            </a:r>
            <a:r>
              <a:rPr lang="en-US" dirty="0">
                <a:ea typeface="+mn-lt"/>
                <a:cs typeface="+mn-lt"/>
              </a:rPr>
              <a:t> </a:t>
            </a:r>
            <a:r>
              <a:rPr lang="en-US" dirty="0" err="1">
                <a:ea typeface="+mn-lt"/>
                <a:cs typeface="+mn-lt"/>
              </a:rPr>
              <a:t>држати</a:t>
            </a:r>
            <a:r>
              <a:rPr lang="en-US" dirty="0">
                <a:ea typeface="+mn-lt"/>
                <a:cs typeface="+mn-lt"/>
              </a:rPr>
              <a:t> </a:t>
            </a:r>
            <a:r>
              <a:rPr lang="en-US" dirty="0" err="1">
                <a:ea typeface="+mn-lt"/>
                <a:cs typeface="+mn-lt"/>
              </a:rPr>
              <a:t>савијене</a:t>
            </a:r>
            <a:r>
              <a:rPr lang="en-US" dirty="0">
                <a:ea typeface="+mn-lt"/>
                <a:cs typeface="+mn-lt"/>
              </a:rPr>
              <a:t> у </a:t>
            </a:r>
            <a:r>
              <a:rPr lang="en-US" dirty="0" err="1">
                <a:ea typeface="+mn-lt"/>
                <a:cs typeface="+mn-lt"/>
              </a:rPr>
              <a:t>лактовима</a:t>
            </a:r>
            <a:r>
              <a:rPr lang="en-US" dirty="0">
                <a:ea typeface="+mn-lt"/>
                <a:cs typeface="+mn-lt"/>
              </a:rPr>
              <a:t>, а </a:t>
            </a:r>
            <a:r>
              <a:rPr lang="en-US" dirty="0" err="1">
                <a:ea typeface="+mn-lt"/>
                <a:cs typeface="+mn-lt"/>
              </a:rPr>
              <a:t>ноге</a:t>
            </a:r>
            <a:r>
              <a:rPr lang="en-US" dirty="0">
                <a:ea typeface="+mn-lt"/>
                <a:cs typeface="+mn-lt"/>
              </a:rPr>
              <a:t> у </a:t>
            </a:r>
            <a:r>
              <a:rPr lang="en-US" dirty="0" err="1">
                <a:ea typeface="+mn-lt"/>
                <a:cs typeface="+mn-lt"/>
              </a:rPr>
              <a:t>коленима</a:t>
            </a:r>
            <a:r>
              <a:rPr lang="en-US" dirty="0">
                <a:ea typeface="+mn-lt"/>
                <a:cs typeface="+mn-lt"/>
              </a:rPr>
              <a:t> </a:t>
            </a:r>
            <a:r>
              <a:rPr lang="en-US" dirty="0" err="1">
                <a:ea typeface="+mn-lt"/>
                <a:cs typeface="+mn-lt"/>
              </a:rPr>
              <a:t>под</a:t>
            </a:r>
            <a:r>
              <a:rPr lang="en-US" dirty="0">
                <a:ea typeface="+mn-lt"/>
                <a:cs typeface="+mn-lt"/>
              </a:rPr>
              <a:t> </a:t>
            </a:r>
            <a:r>
              <a:rPr lang="en-US" dirty="0" err="1">
                <a:ea typeface="+mn-lt"/>
                <a:cs typeface="+mn-lt"/>
              </a:rPr>
              <a:t>углом</a:t>
            </a:r>
            <a:r>
              <a:rPr lang="en-US" dirty="0">
                <a:ea typeface="+mn-lt"/>
                <a:cs typeface="+mn-lt"/>
              </a:rPr>
              <a:t> </a:t>
            </a:r>
            <a:r>
              <a:rPr lang="en-US" dirty="0" err="1">
                <a:ea typeface="+mn-lt"/>
                <a:cs typeface="+mn-lt"/>
              </a:rPr>
              <a:t>нешто</a:t>
            </a:r>
            <a:r>
              <a:rPr lang="en-US" dirty="0">
                <a:ea typeface="+mn-lt"/>
                <a:cs typeface="+mn-lt"/>
              </a:rPr>
              <a:t> </a:t>
            </a:r>
            <a:r>
              <a:rPr lang="en-US" dirty="0" err="1">
                <a:ea typeface="+mn-lt"/>
                <a:cs typeface="+mn-lt"/>
              </a:rPr>
              <a:t>већим</a:t>
            </a:r>
            <a:r>
              <a:rPr lang="en-US" dirty="0">
                <a:ea typeface="+mn-lt"/>
                <a:cs typeface="+mn-lt"/>
              </a:rPr>
              <a:t> </a:t>
            </a:r>
            <a:r>
              <a:rPr lang="en-US" dirty="0" err="1">
                <a:ea typeface="+mn-lt"/>
                <a:cs typeface="+mn-lt"/>
              </a:rPr>
              <a:t>од</a:t>
            </a:r>
            <a:r>
              <a:rPr lang="en-US" dirty="0">
                <a:ea typeface="+mn-lt"/>
                <a:cs typeface="+mn-lt"/>
              </a:rPr>
              <a:t> </a:t>
            </a:r>
            <a:r>
              <a:rPr lang="en-US" dirty="0" err="1">
                <a:ea typeface="+mn-lt"/>
                <a:cs typeface="+mn-lt"/>
              </a:rPr>
              <a:t>деведесет</a:t>
            </a:r>
            <a:r>
              <a:rPr lang="en-US" dirty="0">
                <a:ea typeface="+mn-lt"/>
                <a:cs typeface="+mn-lt"/>
              </a:rPr>
              <a:t> </a:t>
            </a:r>
            <a:r>
              <a:rPr lang="en-US" dirty="0" err="1">
                <a:ea typeface="+mn-lt"/>
                <a:cs typeface="+mn-lt"/>
              </a:rPr>
              <a:t>степени</a:t>
            </a:r>
            <a:r>
              <a:rPr lang="en-US" dirty="0">
                <a:ea typeface="+mn-lt"/>
                <a:cs typeface="+mn-lt"/>
              </a:rPr>
              <a:t>; </a:t>
            </a:r>
            <a:r>
              <a:rPr lang="en-US" dirty="0" err="1">
                <a:ea typeface="+mn-lt"/>
                <a:cs typeface="+mn-lt"/>
              </a:rPr>
              <a:t>висину</a:t>
            </a:r>
            <a:r>
              <a:rPr lang="en-US" dirty="0">
                <a:ea typeface="+mn-lt"/>
                <a:cs typeface="+mn-lt"/>
              </a:rPr>
              <a:t> </a:t>
            </a:r>
            <a:r>
              <a:rPr lang="en-US" dirty="0" err="1">
                <a:ea typeface="+mn-lt"/>
                <a:cs typeface="+mn-lt"/>
              </a:rPr>
              <a:t>радног</a:t>
            </a:r>
            <a:r>
              <a:rPr lang="en-US" dirty="0">
                <a:ea typeface="+mn-lt"/>
                <a:cs typeface="+mn-lt"/>
              </a:rPr>
              <a:t> </a:t>
            </a:r>
            <a:r>
              <a:rPr lang="en-US" dirty="0" err="1">
                <a:ea typeface="+mn-lt"/>
                <a:cs typeface="+mn-lt"/>
              </a:rPr>
              <a:t>стола</a:t>
            </a:r>
            <a:r>
              <a:rPr lang="en-US" dirty="0">
                <a:ea typeface="+mn-lt"/>
                <a:cs typeface="+mn-lt"/>
              </a:rPr>
              <a:t> </a:t>
            </a:r>
            <a:r>
              <a:rPr lang="en-US" dirty="0" err="1">
                <a:ea typeface="+mn-lt"/>
                <a:cs typeface="+mn-lt"/>
              </a:rPr>
              <a:t>односно</a:t>
            </a:r>
            <a:r>
              <a:rPr lang="en-US" dirty="0">
                <a:ea typeface="+mn-lt"/>
                <a:cs typeface="+mn-lt"/>
              </a:rPr>
              <a:t> </a:t>
            </a:r>
            <a:r>
              <a:rPr lang="en-US" dirty="0" err="1">
                <a:ea typeface="+mn-lt"/>
                <a:cs typeface="+mn-lt"/>
              </a:rPr>
              <a:t>монитора</a:t>
            </a:r>
            <a:r>
              <a:rPr lang="en-US" dirty="0">
                <a:ea typeface="+mn-lt"/>
                <a:cs typeface="+mn-lt"/>
              </a:rPr>
              <a:t> </a:t>
            </a:r>
            <a:r>
              <a:rPr lang="en-US" dirty="0" err="1">
                <a:ea typeface="+mn-lt"/>
                <a:cs typeface="+mn-lt"/>
              </a:rPr>
              <a:t>треба</a:t>
            </a:r>
            <a:r>
              <a:rPr lang="en-US" dirty="0">
                <a:ea typeface="+mn-lt"/>
                <a:cs typeface="+mn-lt"/>
              </a:rPr>
              <a:t> </a:t>
            </a:r>
            <a:r>
              <a:rPr lang="en-US" dirty="0" err="1">
                <a:ea typeface="+mn-lt"/>
                <a:cs typeface="+mn-lt"/>
              </a:rPr>
              <a:t>подесити</a:t>
            </a:r>
            <a:r>
              <a:rPr lang="en-US" dirty="0">
                <a:ea typeface="+mn-lt"/>
                <a:cs typeface="+mn-lt"/>
              </a:rPr>
              <a:t> </a:t>
            </a:r>
            <a:r>
              <a:rPr lang="en-US" dirty="0" err="1">
                <a:ea typeface="+mn-lt"/>
                <a:cs typeface="+mn-lt"/>
              </a:rPr>
              <a:t>тако</a:t>
            </a:r>
            <a:r>
              <a:rPr lang="en-US" dirty="0">
                <a:ea typeface="+mn-lt"/>
                <a:cs typeface="+mn-lt"/>
              </a:rPr>
              <a:t> да </a:t>
            </a:r>
            <a:r>
              <a:rPr lang="en-US" dirty="0" err="1">
                <a:ea typeface="+mn-lt"/>
                <a:cs typeface="+mn-lt"/>
              </a:rPr>
              <a:t>поглед</a:t>
            </a:r>
            <a:r>
              <a:rPr lang="en-US" dirty="0">
                <a:ea typeface="+mn-lt"/>
                <a:cs typeface="+mn-lt"/>
              </a:rPr>
              <a:t> </a:t>
            </a:r>
            <a:r>
              <a:rPr lang="en-US" dirty="0" err="1">
                <a:ea typeface="+mn-lt"/>
                <a:cs typeface="+mn-lt"/>
              </a:rPr>
              <a:t>буде</a:t>
            </a:r>
            <a:r>
              <a:rPr lang="en-US" dirty="0">
                <a:ea typeface="+mn-lt"/>
                <a:cs typeface="+mn-lt"/>
              </a:rPr>
              <a:t> </a:t>
            </a:r>
            <a:r>
              <a:rPr lang="en-US" dirty="0" err="1">
                <a:ea typeface="+mn-lt"/>
                <a:cs typeface="+mn-lt"/>
              </a:rPr>
              <a:t>усмерен</a:t>
            </a:r>
            <a:r>
              <a:rPr lang="en-US" dirty="0">
                <a:ea typeface="+mn-lt"/>
                <a:cs typeface="+mn-lt"/>
              </a:rPr>
              <a:t> </a:t>
            </a:r>
            <a:r>
              <a:rPr lang="en-US" dirty="0" err="1">
                <a:ea typeface="+mn-lt"/>
                <a:cs typeface="+mn-lt"/>
              </a:rPr>
              <a:t>према</a:t>
            </a:r>
            <a:r>
              <a:rPr lang="en-US" dirty="0">
                <a:ea typeface="+mn-lt"/>
                <a:cs typeface="+mn-lt"/>
              </a:rPr>
              <a:t> </a:t>
            </a:r>
            <a:r>
              <a:rPr lang="en-US" dirty="0" err="1">
                <a:ea typeface="+mn-lt"/>
                <a:cs typeface="+mn-lt"/>
              </a:rPr>
              <a:t>средини</a:t>
            </a:r>
            <a:r>
              <a:rPr lang="en-US" dirty="0">
                <a:ea typeface="+mn-lt"/>
                <a:cs typeface="+mn-lt"/>
              </a:rPr>
              <a:t> </a:t>
            </a:r>
            <a:r>
              <a:rPr lang="en-US" dirty="0" err="1">
                <a:ea typeface="+mn-lt"/>
                <a:cs typeface="+mn-lt"/>
              </a:rPr>
              <a:t>екрана</a:t>
            </a:r>
            <a:r>
              <a:rPr lang="en-US" dirty="0">
                <a:ea typeface="+mn-lt"/>
                <a:cs typeface="+mn-lt"/>
              </a:rPr>
              <a:t>. </a:t>
            </a:r>
          </a:p>
          <a:p>
            <a:r>
              <a:rPr lang="en-US" dirty="0" err="1">
                <a:ea typeface="+mn-lt"/>
                <a:cs typeface="+mn-lt"/>
              </a:rPr>
              <a:t>Такође</a:t>
            </a:r>
            <a:r>
              <a:rPr lang="en-US" dirty="0">
                <a:ea typeface="+mn-lt"/>
                <a:cs typeface="+mn-lt"/>
              </a:rPr>
              <a:t>, у </a:t>
            </a:r>
            <a:r>
              <a:rPr lang="en-US" dirty="0" err="1">
                <a:ea typeface="+mn-lt"/>
                <a:cs typeface="+mn-lt"/>
              </a:rPr>
              <a:t>сваком</a:t>
            </a:r>
            <a:r>
              <a:rPr lang="en-US" dirty="0">
                <a:ea typeface="+mn-lt"/>
                <a:cs typeface="+mn-lt"/>
              </a:rPr>
              <a:t> </a:t>
            </a:r>
            <a:r>
              <a:rPr lang="en-US" dirty="0" err="1">
                <a:ea typeface="+mn-lt"/>
                <a:cs typeface="+mn-lt"/>
              </a:rPr>
              <a:t>тренутку</a:t>
            </a:r>
            <a:r>
              <a:rPr lang="en-US" dirty="0">
                <a:ea typeface="+mn-lt"/>
                <a:cs typeface="+mn-lt"/>
              </a:rPr>
              <a:t> </a:t>
            </a:r>
            <a:r>
              <a:rPr lang="en-US" dirty="0" err="1">
                <a:ea typeface="+mn-lt"/>
                <a:cs typeface="+mn-lt"/>
              </a:rPr>
              <a:t>треба</a:t>
            </a:r>
            <a:r>
              <a:rPr lang="en-US" dirty="0">
                <a:ea typeface="+mn-lt"/>
                <a:cs typeface="+mn-lt"/>
              </a:rPr>
              <a:t> </a:t>
            </a:r>
            <a:r>
              <a:rPr lang="en-US" dirty="0" err="1">
                <a:ea typeface="+mn-lt"/>
                <a:cs typeface="+mn-lt"/>
              </a:rPr>
              <a:t>бити</a:t>
            </a:r>
            <a:r>
              <a:rPr lang="en-US" dirty="0">
                <a:ea typeface="+mn-lt"/>
                <a:cs typeface="+mn-lt"/>
              </a:rPr>
              <a:t> </a:t>
            </a:r>
            <a:r>
              <a:rPr lang="en-US" dirty="0" err="1">
                <a:ea typeface="+mn-lt"/>
                <a:cs typeface="+mn-lt"/>
              </a:rPr>
              <a:t>свестан</a:t>
            </a:r>
            <a:r>
              <a:rPr lang="en-US" dirty="0">
                <a:ea typeface="+mn-lt"/>
                <a:cs typeface="+mn-lt"/>
              </a:rPr>
              <a:t> </a:t>
            </a:r>
            <a:r>
              <a:rPr lang="en-US" dirty="0" err="1">
                <a:ea typeface="+mn-lt"/>
                <a:cs typeface="+mn-lt"/>
              </a:rPr>
              <a:t>положаја</a:t>
            </a:r>
            <a:r>
              <a:rPr lang="en-US" dirty="0">
                <a:ea typeface="+mn-lt"/>
                <a:cs typeface="+mn-lt"/>
              </a:rPr>
              <a:t> у </a:t>
            </a:r>
            <a:r>
              <a:rPr lang="en-US" dirty="0" err="1">
                <a:ea typeface="+mn-lt"/>
                <a:cs typeface="+mn-lt"/>
              </a:rPr>
              <a:t>којем</a:t>
            </a:r>
            <a:r>
              <a:rPr lang="en-US" dirty="0">
                <a:ea typeface="+mn-lt"/>
                <a:cs typeface="+mn-lt"/>
              </a:rPr>
              <a:t> </a:t>
            </a:r>
            <a:r>
              <a:rPr lang="en-US" dirty="0" err="1">
                <a:ea typeface="+mn-lt"/>
                <a:cs typeface="+mn-lt"/>
              </a:rPr>
              <a:t>се</a:t>
            </a:r>
            <a:r>
              <a:rPr lang="en-US" dirty="0">
                <a:ea typeface="+mn-lt"/>
                <a:cs typeface="+mn-lt"/>
              </a:rPr>
              <a:t> </a:t>
            </a:r>
            <a:r>
              <a:rPr lang="en-US" dirty="0" err="1">
                <a:ea typeface="+mn-lt"/>
                <a:cs typeface="+mn-lt"/>
              </a:rPr>
              <a:t>тело</a:t>
            </a:r>
            <a:r>
              <a:rPr lang="en-US" dirty="0">
                <a:ea typeface="+mn-lt"/>
                <a:cs typeface="+mn-lt"/>
              </a:rPr>
              <a:t> </a:t>
            </a:r>
            <a:r>
              <a:rPr lang="en-US" dirty="0" err="1">
                <a:ea typeface="+mn-lt"/>
                <a:cs typeface="+mn-lt"/>
              </a:rPr>
              <a:t>налази</a:t>
            </a:r>
            <a:r>
              <a:rPr lang="en-US" dirty="0">
                <a:ea typeface="+mn-lt"/>
                <a:cs typeface="+mn-lt"/>
              </a:rPr>
              <a:t>, а </a:t>
            </a:r>
            <a:r>
              <a:rPr lang="en-US" dirty="0" err="1">
                <a:ea typeface="+mn-lt"/>
                <a:cs typeface="+mn-lt"/>
              </a:rPr>
              <a:t>препоручљиве</a:t>
            </a:r>
            <a:r>
              <a:rPr lang="en-US" dirty="0">
                <a:ea typeface="+mn-lt"/>
                <a:cs typeface="+mn-lt"/>
              </a:rPr>
              <a:t> </a:t>
            </a:r>
            <a:r>
              <a:rPr lang="en-US" dirty="0" err="1">
                <a:ea typeface="+mn-lt"/>
                <a:cs typeface="+mn-lt"/>
              </a:rPr>
              <a:t>су</a:t>
            </a:r>
            <a:r>
              <a:rPr lang="en-US" dirty="0">
                <a:ea typeface="+mn-lt"/>
                <a:cs typeface="+mn-lt"/>
              </a:rPr>
              <a:t> и </a:t>
            </a:r>
            <a:r>
              <a:rPr lang="en-US" dirty="0" err="1">
                <a:ea typeface="+mn-lt"/>
                <a:cs typeface="+mn-lt"/>
              </a:rPr>
              <a:t>честе</a:t>
            </a:r>
            <a:r>
              <a:rPr lang="en-US" dirty="0">
                <a:ea typeface="+mn-lt"/>
                <a:cs typeface="+mn-lt"/>
              </a:rPr>
              <a:t> </a:t>
            </a:r>
            <a:r>
              <a:rPr lang="en-US" dirty="0" err="1">
                <a:ea typeface="+mn-lt"/>
                <a:cs typeface="+mn-lt"/>
              </a:rPr>
              <a:t>промене</a:t>
            </a:r>
            <a:r>
              <a:rPr lang="en-US" dirty="0">
                <a:ea typeface="+mn-lt"/>
                <a:cs typeface="+mn-lt"/>
              </a:rPr>
              <a:t> </a:t>
            </a:r>
            <a:r>
              <a:rPr lang="en-US" dirty="0" err="1">
                <a:ea typeface="+mn-lt"/>
                <a:cs typeface="+mn-lt"/>
              </a:rPr>
              <a:t>положаја</a:t>
            </a:r>
            <a:r>
              <a:rPr lang="en-US" dirty="0">
                <a:ea typeface="+mn-lt"/>
                <a:cs typeface="+mn-lt"/>
              </a:rPr>
              <a:t>, </a:t>
            </a:r>
            <a:r>
              <a:rPr lang="en-US" dirty="0" err="1">
                <a:ea typeface="+mn-lt"/>
                <a:cs typeface="+mn-lt"/>
              </a:rPr>
              <a:t>па</a:t>
            </a:r>
            <a:r>
              <a:rPr lang="en-US" dirty="0">
                <a:ea typeface="+mn-lt"/>
                <a:cs typeface="+mn-lt"/>
              </a:rPr>
              <a:t> и </a:t>
            </a:r>
            <a:r>
              <a:rPr lang="en-US" dirty="0" err="1">
                <a:ea typeface="+mn-lt"/>
                <a:cs typeface="+mn-lt"/>
              </a:rPr>
              <a:t>лагане</a:t>
            </a:r>
            <a:r>
              <a:rPr lang="en-US" dirty="0">
                <a:ea typeface="+mn-lt"/>
                <a:cs typeface="+mn-lt"/>
              </a:rPr>
              <a:t> </a:t>
            </a:r>
            <a:r>
              <a:rPr lang="en-US" dirty="0" err="1">
                <a:ea typeface="+mn-lt"/>
                <a:cs typeface="+mn-lt"/>
              </a:rPr>
              <a:t>физичке</a:t>
            </a:r>
            <a:r>
              <a:rPr lang="en-US" dirty="0">
                <a:ea typeface="+mn-lt"/>
                <a:cs typeface="+mn-lt"/>
              </a:rPr>
              <a:t> </a:t>
            </a:r>
            <a:r>
              <a:rPr lang="en-US" dirty="0" err="1">
                <a:ea typeface="+mn-lt"/>
                <a:cs typeface="+mn-lt"/>
              </a:rPr>
              <a:t>вежбе</a:t>
            </a:r>
            <a:r>
              <a:rPr lang="en-US" dirty="0">
                <a:ea typeface="+mn-lt"/>
                <a:cs typeface="+mn-lt"/>
              </a:rPr>
              <a:t>.</a:t>
            </a:r>
            <a:endParaRPr lang="en-US" dirty="0"/>
          </a:p>
        </p:txBody>
      </p:sp>
    </p:spTree>
    <p:extLst>
      <p:ext uri="{BB962C8B-B14F-4D97-AF65-F5344CB8AC3E}">
        <p14:creationId xmlns:p14="http://schemas.microsoft.com/office/powerpoint/2010/main" val="30690457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 xmlns:a16="http://schemas.microsoft.com/office/drawing/2014/main" id="{F64F9B95-9045-48D2-B9F3-2927E98F54A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085AA86F-6A4D-4BCB-A045-D992CDC2959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 xmlns:a16="http://schemas.microsoft.com/office/drawing/2014/main" id="{33E93247-6229-44AB-A550-739E971E69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person&#10;&#10;Description automatically generated">
            <a:extLst>
              <a:ext uri="{FF2B5EF4-FFF2-40B4-BE49-F238E27FC236}">
                <a16:creationId xmlns="" xmlns:a16="http://schemas.microsoft.com/office/drawing/2014/main" id="{63EB2F84-FAD6-48A7-A979-483F9D89EA6F}"/>
              </a:ext>
            </a:extLst>
          </p:cNvPr>
          <p:cNvPicPr>
            <a:picLocks noGrp="1" noChangeAspect="1"/>
          </p:cNvPicPr>
          <p:nvPr>
            <p:ph idx="1"/>
          </p:nvPr>
        </p:nvPicPr>
        <p:blipFill rotWithShape="1">
          <a:blip r:embed="rId2">
            <a:extLst>
              <a:ext uri="{837473B0-CC2E-450A-ABE3-18F120FF3D39}">
                <a1611:picAttrSrcUrl xmlns="" xmlns:a1611="http://schemas.microsoft.com/office/drawing/2016/11/main" r:id="rId3"/>
              </a:ext>
            </a:extLst>
          </a:blip>
          <a:srcRect t="14803" b="927"/>
          <a:stretch/>
        </p:blipFill>
        <p:spPr>
          <a:xfrm>
            <a:off x="20" y="10"/>
            <a:ext cx="12191980" cy="6857990"/>
          </a:xfrm>
          <a:prstGeom prst="rect">
            <a:avLst/>
          </a:prstGeom>
        </p:spPr>
      </p:pic>
      <p:sp>
        <p:nvSpPr>
          <p:cNvPr id="16" name="Rectangle 15">
            <a:extLst>
              <a:ext uri="{FF2B5EF4-FFF2-40B4-BE49-F238E27FC236}">
                <a16:creationId xmlns="" xmlns:a16="http://schemas.microsoft.com/office/drawing/2014/main" id="{6BB6B482-ACCA-4938-8AEA-49D525C1722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46905" y="46904"/>
            <a:ext cx="6865150" cy="6771342"/>
          </a:xfrm>
          <a:prstGeom prst="rect">
            <a:avLst/>
          </a:prstGeom>
          <a:gradFill>
            <a:gsLst>
              <a:gs pos="42000">
                <a:srgbClr val="000000">
                  <a:alpha val="18000"/>
                </a:srgbClr>
              </a:gs>
              <a:gs pos="0">
                <a:srgbClr val="000000">
                  <a:alpha val="0"/>
                </a:srgbClr>
              </a:gs>
              <a:gs pos="100000">
                <a:srgbClr val="000000">
                  <a:alpha val="3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26FC598D-C0B4-4B5D-8782-884B17C0C3C4}"/>
              </a:ext>
            </a:extLst>
          </p:cNvPr>
          <p:cNvSpPr>
            <a:spLocks noGrp="1"/>
          </p:cNvSpPr>
          <p:nvPr>
            <p:ph type="title"/>
          </p:nvPr>
        </p:nvSpPr>
        <p:spPr>
          <a:xfrm>
            <a:off x="647701" y="871759"/>
            <a:ext cx="5067300" cy="3497042"/>
          </a:xfrm>
        </p:spPr>
        <p:txBody>
          <a:bodyPr vert="horz" lIns="91440" tIns="45720" rIns="91440" bIns="45720" rtlCol="0" anchor="t">
            <a:normAutofit/>
          </a:bodyPr>
          <a:lstStyle/>
          <a:p>
            <a:r>
              <a:rPr lang="en-US" sz="5400">
                <a:solidFill>
                  <a:srgbClr val="FFFFFF"/>
                </a:solidFill>
              </a:rPr>
              <a:t>Утицај рачунара на чуло вида</a:t>
            </a:r>
          </a:p>
        </p:txBody>
      </p:sp>
      <p:cxnSp>
        <p:nvCxnSpPr>
          <p:cNvPr id="18" name="Straight Connector 17">
            <a:extLst>
              <a:ext uri="{FF2B5EF4-FFF2-40B4-BE49-F238E27FC236}">
                <a16:creationId xmlns="" xmlns:a16="http://schemas.microsoft.com/office/drawing/2014/main" id="{EE2E603F-4A95-4FE8-BB06-211DFD75DBE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723900"/>
            <a:ext cx="16383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 xmlns:a16="http://schemas.microsoft.com/office/drawing/2014/main" id="{8FCCEF46-2852-45EC-825F-407ABBABBCCE}"/>
              </a:ext>
            </a:extLst>
          </p:cNvPr>
          <p:cNvSpPr txBox="1"/>
          <p:nvPr/>
        </p:nvSpPr>
        <p:spPr>
          <a:xfrm>
            <a:off x="10576197" y="-1120031"/>
            <a:ext cx="184730" cy="200055"/>
          </a:xfrm>
          <a:prstGeom prst="rect">
            <a:avLst/>
          </a:prstGeom>
          <a:solidFill>
            <a:srgbClr val="000000"/>
          </a:solidFill>
        </p:spPr>
        <p:txBody>
          <a:bodyPr wrap="none" lIns="91440" tIns="45720" rIns="91440" bIns="45720" anchor="t">
            <a:spAutoFit/>
          </a:bodyPr>
          <a:lstStyle/>
          <a:p>
            <a:pPr algn="r">
              <a:spcAft>
                <a:spcPts val="600"/>
              </a:spcAft>
            </a:pPr>
            <a:endParaRPr lang="en-US" sz="700" dirty="0">
              <a:solidFill>
                <a:srgbClr val="FFFFFF"/>
              </a:solidFill>
            </a:endParaRPr>
          </a:p>
        </p:txBody>
      </p:sp>
    </p:spTree>
    <p:extLst>
      <p:ext uri="{BB962C8B-B14F-4D97-AF65-F5344CB8AC3E}">
        <p14:creationId xmlns:p14="http://schemas.microsoft.com/office/powerpoint/2010/main" val="14984121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BACCC6-C71E-4C1E-9F23-AE203D13DD48}"/>
              </a:ext>
            </a:extLst>
          </p:cNvPr>
          <p:cNvSpPr>
            <a:spLocks noGrp="1"/>
          </p:cNvSpPr>
          <p:nvPr>
            <p:ph type="title"/>
          </p:nvPr>
        </p:nvSpPr>
        <p:spPr>
          <a:xfrm>
            <a:off x="663464" y="76462"/>
            <a:ext cx="10691265" cy="739128"/>
          </a:xfrm>
        </p:spPr>
        <p:txBody>
          <a:bodyPr/>
          <a:lstStyle/>
          <a:p>
            <a:r>
              <a:rPr lang="en-US"/>
              <a:t>Утицај рачунара на чуло вида</a:t>
            </a:r>
          </a:p>
        </p:txBody>
      </p:sp>
      <p:sp>
        <p:nvSpPr>
          <p:cNvPr id="3" name="Content Placeholder 2">
            <a:extLst>
              <a:ext uri="{FF2B5EF4-FFF2-40B4-BE49-F238E27FC236}">
                <a16:creationId xmlns="" xmlns:a16="http://schemas.microsoft.com/office/drawing/2014/main" id="{BC03B3AB-B868-4E27-AB08-160167BEC557}"/>
              </a:ext>
            </a:extLst>
          </p:cNvPr>
          <p:cNvSpPr>
            <a:spLocks noGrp="1"/>
          </p:cNvSpPr>
          <p:nvPr>
            <p:ph idx="1"/>
          </p:nvPr>
        </p:nvSpPr>
        <p:spPr>
          <a:xfrm>
            <a:off x="524075" y="899226"/>
            <a:ext cx="11137312" cy="5187963"/>
          </a:xfrm>
        </p:spPr>
        <p:txBody>
          <a:bodyPr vert="horz" lIns="91440" tIns="45720" rIns="91440" bIns="45720" rtlCol="0" anchor="t">
            <a:normAutofit lnSpcReduction="10000"/>
          </a:bodyPr>
          <a:lstStyle/>
          <a:p>
            <a:r>
              <a:rPr lang="en-US">
                <a:ea typeface="+mn-lt"/>
                <a:cs typeface="+mn-lt"/>
              </a:rPr>
              <a:t>Један од озбиљних ризика за здравље је замор очију. </a:t>
            </a:r>
          </a:p>
          <a:p>
            <a:r>
              <a:rPr lang="en-US">
                <a:ea typeface="+mn-lt"/>
                <a:cs typeface="+mn-lt"/>
              </a:rPr>
              <a:t>Постоји неколико поступака којима се ова опасност може значајно смањити. </a:t>
            </a:r>
          </a:p>
          <a:p>
            <a:r>
              <a:rPr lang="en-US">
                <a:ea typeface="+mn-lt"/>
                <a:cs typeface="+mn-lt"/>
              </a:rPr>
              <a:t>Највише се очима може помоћи куповином квалитетног монитора и квалитетне видео картице. </a:t>
            </a:r>
          </a:p>
          <a:p>
            <a:r>
              <a:rPr lang="en-US">
                <a:ea typeface="+mn-lt"/>
                <a:cs typeface="+mn-lt"/>
              </a:rPr>
              <a:t>Главни разлог замора за очи је треперење слике, њена неједнака оштрина и изобличење при рубовима. </a:t>
            </a:r>
          </a:p>
          <a:p>
            <a:r>
              <a:rPr lang="en-US">
                <a:ea typeface="+mn-lt"/>
                <a:cs typeface="+mn-lt"/>
              </a:rPr>
              <a:t>Све су ово „симптоми” лошег и јефтиног монитора. </a:t>
            </a:r>
          </a:p>
          <a:p>
            <a:r>
              <a:rPr lang="en-US">
                <a:ea typeface="+mn-lt"/>
                <a:cs typeface="+mn-lt"/>
              </a:rPr>
              <a:t>Заправо, монитори најниже класе уједно су и највећа претња за здравље. </a:t>
            </a:r>
          </a:p>
          <a:p>
            <a:r>
              <a:rPr lang="en-US">
                <a:ea typeface="+mn-lt"/>
                <a:cs typeface="+mn-lt"/>
              </a:rPr>
              <a:t>Дуготрајан рад на рачунару захтева константан ангажман оба ока. </a:t>
            </a:r>
          </a:p>
          <a:p>
            <a:r>
              <a:rPr lang="en-US">
                <a:ea typeface="+mn-lt"/>
                <a:cs typeface="+mn-lt"/>
              </a:rPr>
              <a:t>Свако око за себе добро „гледа”, али заједнички рад постаје несинхронизован, слике предмета су мутне. </a:t>
            </a:r>
          </a:p>
          <a:p>
            <a:r>
              <a:rPr lang="en-US">
                <a:ea typeface="+mn-lt"/>
                <a:cs typeface="+mn-lt"/>
              </a:rPr>
              <a:t>Нејасноћа се брзо изгуби када се очи на тренутак затворе али се затим, приликом поновног рада, брзо и врати. </a:t>
            </a:r>
            <a:endParaRPr lang="en-US"/>
          </a:p>
        </p:txBody>
      </p:sp>
    </p:spTree>
    <p:extLst>
      <p:ext uri="{BB962C8B-B14F-4D97-AF65-F5344CB8AC3E}">
        <p14:creationId xmlns:p14="http://schemas.microsoft.com/office/powerpoint/2010/main" val="35237710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 xmlns:a16="http://schemas.microsoft.com/office/drawing/2014/main" id="{F64F9B95-9045-48D2-B9F3-2927E98F54A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085AA86F-6A4D-4BCB-A045-D992CDC2959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 xmlns:a16="http://schemas.microsoft.com/office/drawing/2014/main" id="{33E93247-6229-44AB-A550-739E971E69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Garbage to recycling | Royalty free stock photo - 215001">
            <a:extLst>
              <a:ext uri="{FF2B5EF4-FFF2-40B4-BE49-F238E27FC236}">
                <a16:creationId xmlns="" xmlns:a16="http://schemas.microsoft.com/office/drawing/2014/main" id="{5284E6F6-DE17-472C-ABB3-4BEE93B365A2}"/>
              </a:ext>
            </a:extLst>
          </p:cNvPr>
          <p:cNvPicPr>
            <a:picLocks noGrp="1" noChangeAspect="1"/>
          </p:cNvPicPr>
          <p:nvPr>
            <p:ph idx="1"/>
          </p:nvPr>
        </p:nvPicPr>
        <p:blipFill rotWithShape="1">
          <a:blip r:embed="rId2"/>
          <a:srcRect t="14215" b="1515"/>
          <a:stretch/>
        </p:blipFill>
        <p:spPr>
          <a:xfrm>
            <a:off x="20" y="10"/>
            <a:ext cx="12191980" cy="6857990"/>
          </a:xfrm>
          <a:prstGeom prst="rect">
            <a:avLst/>
          </a:prstGeom>
        </p:spPr>
      </p:pic>
      <p:sp>
        <p:nvSpPr>
          <p:cNvPr id="15" name="Rectangle 14">
            <a:extLst>
              <a:ext uri="{FF2B5EF4-FFF2-40B4-BE49-F238E27FC236}">
                <a16:creationId xmlns="" xmlns:a16="http://schemas.microsoft.com/office/drawing/2014/main" id="{6BB6B482-ACCA-4938-8AEA-49D525C1722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46905" y="46904"/>
            <a:ext cx="6865150" cy="6771342"/>
          </a:xfrm>
          <a:prstGeom prst="rect">
            <a:avLst/>
          </a:prstGeom>
          <a:gradFill>
            <a:gsLst>
              <a:gs pos="42000">
                <a:srgbClr val="000000">
                  <a:alpha val="18000"/>
                </a:srgbClr>
              </a:gs>
              <a:gs pos="0">
                <a:srgbClr val="000000">
                  <a:alpha val="0"/>
                </a:srgbClr>
              </a:gs>
              <a:gs pos="100000">
                <a:srgbClr val="000000">
                  <a:alpha val="3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F6834E32-AFFA-4753-B83B-93ED7CF4BE98}"/>
              </a:ext>
            </a:extLst>
          </p:cNvPr>
          <p:cNvSpPr>
            <a:spLocks noGrp="1"/>
          </p:cNvSpPr>
          <p:nvPr>
            <p:ph type="title"/>
          </p:nvPr>
        </p:nvSpPr>
        <p:spPr>
          <a:xfrm>
            <a:off x="647701" y="871759"/>
            <a:ext cx="5067300" cy="3497042"/>
          </a:xfrm>
        </p:spPr>
        <p:txBody>
          <a:bodyPr vert="horz" lIns="91440" tIns="45720" rIns="91440" bIns="45720" rtlCol="0" anchor="t">
            <a:normAutofit/>
          </a:bodyPr>
          <a:lstStyle/>
          <a:p>
            <a:r>
              <a:rPr lang="en-US" sz="5400" dirty="0">
                <a:solidFill>
                  <a:srgbClr val="FFFFFF"/>
                </a:solidFill>
              </a:rPr>
              <a:t>Утицај рачунара на </a:t>
            </a:r>
            <a:r>
              <a:rPr lang="en-US" sz="5400">
                <a:solidFill>
                  <a:srgbClr val="FFFFFF"/>
                </a:solidFill>
              </a:rPr>
              <a:t>животну средину</a:t>
            </a:r>
          </a:p>
        </p:txBody>
      </p:sp>
      <p:cxnSp>
        <p:nvCxnSpPr>
          <p:cNvPr id="17" name="Straight Connector 16">
            <a:extLst>
              <a:ext uri="{FF2B5EF4-FFF2-40B4-BE49-F238E27FC236}">
                <a16:creationId xmlns="" xmlns:a16="http://schemas.microsoft.com/office/drawing/2014/main" id="{EE2E603F-4A95-4FE8-BB06-211DFD75DBE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723900"/>
            <a:ext cx="16383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1163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FDAC3F-BA0F-4BF1-B0D0-CD885664D6EE}"/>
              </a:ext>
            </a:extLst>
          </p:cNvPr>
          <p:cNvSpPr>
            <a:spLocks noGrp="1"/>
          </p:cNvSpPr>
          <p:nvPr>
            <p:ph type="title"/>
          </p:nvPr>
        </p:nvSpPr>
        <p:spPr>
          <a:xfrm>
            <a:off x="700635" y="199292"/>
            <a:ext cx="10691265" cy="1341127"/>
          </a:xfrm>
        </p:spPr>
        <p:txBody>
          <a:bodyPr>
            <a:normAutofit/>
          </a:bodyPr>
          <a:lstStyle/>
          <a:p>
            <a:r>
              <a:rPr lang="en-US" dirty="0" err="1"/>
              <a:t>Утицај</a:t>
            </a:r>
            <a:r>
              <a:rPr lang="en-US" dirty="0"/>
              <a:t> </a:t>
            </a:r>
            <a:r>
              <a:rPr lang="en-US" dirty="0" err="1"/>
              <a:t>рачунара</a:t>
            </a:r>
            <a:r>
              <a:rPr lang="en-US" dirty="0"/>
              <a:t> </a:t>
            </a:r>
            <a:r>
              <a:rPr lang="en-US" dirty="0" err="1"/>
              <a:t>на</a:t>
            </a:r>
            <a:r>
              <a:rPr lang="en-US" dirty="0"/>
              <a:t> </a:t>
            </a:r>
            <a:r>
              <a:rPr lang="en-US" dirty="0" err="1"/>
              <a:t>животну</a:t>
            </a:r>
            <a:r>
              <a:rPr lang="en-US" dirty="0"/>
              <a:t> </a:t>
            </a:r>
            <a:r>
              <a:rPr lang="en-US" dirty="0" err="1"/>
              <a:t>средину</a:t>
            </a:r>
            <a:endParaRPr lang="en-US" dirty="0"/>
          </a:p>
        </p:txBody>
      </p:sp>
      <p:sp>
        <p:nvSpPr>
          <p:cNvPr id="3" name="Content Placeholder 2">
            <a:extLst>
              <a:ext uri="{FF2B5EF4-FFF2-40B4-BE49-F238E27FC236}">
                <a16:creationId xmlns="" xmlns:a16="http://schemas.microsoft.com/office/drawing/2014/main" id="{4AA59DC2-0818-4AAB-AE6B-F5F72A802229}"/>
              </a:ext>
            </a:extLst>
          </p:cNvPr>
          <p:cNvSpPr>
            <a:spLocks noGrp="1"/>
          </p:cNvSpPr>
          <p:nvPr>
            <p:ph idx="1"/>
          </p:nvPr>
        </p:nvSpPr>
        <p:spPr>
          <a:xfrm>
            <a:off x="700635" y="1540419"/>
            <a:ext cx="10691265" cy="4388795"/>
          </a:xfrm>
        </p:spPr>
        <p:txBody>
          <a:bodyPr vert="horz" lIns="91440" tIns="45720" rIns="91440" bIns="45720" rtlCol="0" anchor="t">
            <a:normAutofit/>
          </a:bodyPr>
          <a:lstStyle/>
          <a:p>
            <a:r>
              <a:rPr lang="en-US" dirty="0" err="1">
                <a:ea typeface="+mn-lt"/>
                <a:cs typeface="+mn-lt"/>
              </a:rPr>
              <a:t>Рачунари</a:t>
            </a:r>
            <a:r>
              <a:rPr lang="en-US" dirty="0">
                <a:ea typeface="+mn-lt"/>
                <a:cs typeface="+mn-lt"/>
              </a:rPr>
              <a:t> </a:t>
            </a:r>
            <a:r>
              <a:rPr lang="en-US" dirty="0" err="1">
                <a:ea typeface="+mn-lt"/>
                <a:cs typeface="+mn-lt"/>
              </a:rPr>
              <a:t>се</a:t>
            </a:r>
            <a:r>
              <a:rPr lang="en-US" dirty="0">
                <a:ea typeface="+mn-lt"/>
                <a:cs typeface="+mn-lt"/>
              </a:rPr>
              <a:t> </a:t>
            </a:r>
            <a:r>
              <a:rPr lang="en-US" dirty="0" err="1">
                <a:ea typeface="+mn-lt"/>
                <a:cs typeface="+mn-lt"/>
              </a:rPr>
              <a:t>развијају</a:t>
            </a:r>
            <a:r>
              <a:rPr lang="en-US" dirty="0">
                <a:ea typeface="+mn-lt"/>
                <a:cs typeface="+mn-lt"/>
              </a:rPr>
              <a:t> </a:t>
            </a:r>
            <a:r>
              <a:rPr lang="en-US" dirty="0" err="1">
                <a:ea typeface="+mn-lt"/>
                <a:cs typeface="+mn-lt"/>
              </a:rPr>
              <a:t>убрзаним</a:t>
            </a:r>
            <a:r>
              <a:rPr lang="en-US" dirty="0">
                <a:ea typeface="+mn-lt"/>
                <a:cs typeface="+mn-lt"/>
              </a:rPr>
              <a:t> </a:t>
            </a:r>
            <a:r>
              <a:rPr lang="en-US" dirty="0" err="1">
                <a:ea typeface="+mn-lt"/>
                <a:cs typeface="+mn-lt"/>
              </a:rPr>
              <a:t>темпом</a:t>
            </a:r>
            <a:r>
              <a:rPr lang="en-US" dirty="0">
                <a:ea typeface="+mn-lt"/>
                <a:cs typeface="+mn-lt"/>
              </a:rPr>
              <a:t>, </a:t>
            </a:r>
            <a:r>
              <a:rPr lang="en-US" dirty="0" err="1">
                <a:ea typeface="+mn-lt"/>
                <a:cs typeface="+mn-lt"/>
              </a:rPr>
              <a:t>па</a:t>
            </a:r>
            <a:r>
              <a:rPr lang="en-US" dirty="0">
                <a:ea typeface="+mn-lt"/>
                <a:cs typeface="+mn-lt"/>
              </a:rPr>
              <a:t> </a:t>
            </a:r>
            <a:r>
              <a:rPr lang="en-US" dirty="0" err="1">
                <a:ea typeface="+mn-lt"/>
                <a:cs typeface="+mn-lt"/>
              </a:rPr>
              <a:t>самим</a:t>
            </a:r>
            <a:r>
              <a:rPr lang="en-US" dirty="0">
                <a:ea typeface="+mn-lt"/>
                <a:cs typeface="+mn-lt"/>
              </a:rPr>
              <a:t> </a:t>
            </a:r>
            <a:r>
              <a:rPr lang="en-US" dirty="0" err="1">
                <a:ea typeface="+mn-lt"/>
                <a:cs typeface="+mn-lt"/>
              </a:rPr>
              <a:t>тим</a:t>
            </a:r>
            <a:r>
              <a:rPr lang="en-US" dirty="0">
                <a:ea typeface="+mn-lt"/>
                <a:cs typeface="+mn-lt"/>
              </a:rPr>
              <a:t> </a:t>
            </a:r>
            <a:r>
              <a:rPr lang="en-US" dirty="0" err="1">
                <a:ea typeface="+mn-lt"/>
                <a:cs typeface="+mn-lt"/>
              </a:rPr>
              <a:t>брзо</a:t>
            </a:r>
            <a:r>
              <a:rPr lang="en-US" dirty="0">
                <a:ea typeface="+mn-lt"/>
                <a:cs typeface="+mn-lt"/>
              </a:rPr>
              <a:t> и </a:t>
            </a:r>
            <a:r>
              <a:rPr lang="en-US" dirty="0" err="1">
                <a:ea typeface="+mn-lt"/>
                <a:cs typeface="+mn-lt"/>
              </a:rPr>
              <a:t>застаревају</a:t>
            </a:r>
            <a:r>
              <a:rPr lang="en-US" dirty="0">
                <a:ea typeface="+mn-lt"/>
                <a:cs typeface="+mn-lt"/>
              </a:rPr>
              <a:t>. </a:t>
            </a:r>
          </a:p>
          <a:p>
            <a:r>
              <a:rPr lang="en-US" dirty="0" err="1">
                <a:ea typeface="+mn-lt"/>
                <a:cs typeface="+mn-lt"/>
              </a:rPr>
              <a:t>Годишње</a:t>
            </a:r>
            <a:r>
              <a:rPr lang="en-US" dirty="0">
                <a:ea typeface="+mn-lt"/>
                <a:cs typeface="+mn-lt"/>
              </a:rPr>
              <a:t> </a:t>
            </a:r>
            <a:r>
              <a:rPr lang="en-US" dirty="0" err="1">
                <a:ea typeface="+mn-lt"/>
                <a:cs typeface="+mn-lt"/>
              </a:rPr>
              <a:t>се</a:t>
            </a:r>
            <a:r>
              <a:rPr lang="en-US" dirty="0">
                <a:ea typeface="+mn-lt"/>
                <a:cs typeface="+mn-lt"/>
              </a:rPr>
              <a:t> </a:t>
            </a:r>
            <a:r>
              <a:rPr lang="en-US" dirty="0" err="1">
                <a:ea typeface="+mn-lt"/>
                <a:cs typeface="+mn-lt"/>
              </a:rPr>
              <a:t>одбаци</a:t>
            </a:r>
            <a:r>
              <a:rPr lang="en-US" dirty="0">
                <a:ea typeface="+mn-lt"/>
                <a:cs typeface="+mn-lt"/>
              </a:rPr>
              <a:t> и </a:t>
            </a:r>
            <a:r>
              <a:rPr lang="en-US" dirty="0" err="1">
                <a:ea typeface="+mn-lt"/>
                <a:cs typeface="+mn-lt"/>
              </a:rPr>
              <a:t>по</a:t>
            </a:r>
            <a:r>
              <a:rPr lang="en-US" dirty="0">
                <a:ea typeface="+mn-lt"/>
                <a:cs typeface="+mn-lt"/>
              </a:rPr>
              <a:t> </a:t>
            </a:r>
            <a:r>
              <a:rPr lang="en-US" dirty="0" err="1">
                <a:ea typeface="+mn-lt"/>
                <a:cs typeface="+mn-lt"/>
              </a:rPr>
              <a:t>неколико</a:t>
            </a:r>
            <a:r>
              <a:rPr lang="en-US" dirty="0">
                <a:ea typeface="+mn-lt"/>
                <a:cs typeface="+mn-lt"/>
              </a:rPr>
              <a:t> </a:t>
            </a:r>
            <a:r>
              <a:rPr lang="en-US" dirty="0" err="1">
                <a:ea typeface="+mn-lt"/>
                <a:cs typeface="+mn-lt"/>
              </a:rPr>
              <a:t>стотина</a:t>
            </a:r>
            <a:r>
              <a:rPr lang="en-US" dirty="0">
                <a:ea typeface="+mn-lt"/>
                <a:cs typeface="+mn-lt"/>
              </a:rPr>
              <a:t> </a:t>
            </a:r>
            <a:r>
              <a:rPr lang="en-US" dirty="0" err="1">
                <a:ea typeface="+mn-lt"/>
                <a:cs typeface="+mn-lt"/>
              </a:rPr>
              <a:t>милиона</a:t>
            </a:r>
            <a:r>
              <a:rPr lang="en-US" dirty="0">
                <a:ea typeface="+mn-lt"/>
                <a:cs typeface="+mn-lt"/>
              </a:rPr>
              <a:t> </a:t>
            </a:r>
            <a:r>
              <a:rPr lang="en-US" dirty="0" err="1">
                <a:ea typeface="+mn-lt"/>
                <a:cs typeface="+mn-lt"/>
              </a:rPr>
              <a:t>рачунара</a:t>
            </a:r>
            <a:r>
              <a:rPr lang="en-US" dirty="0">
                <a:ea typeface="+mn-lt"/>
                <a:cs typeface="+mn-lt"/>
              </a:rPr>
              <a:t>. </a:t>
            </a:r>
          </a:p>
          <a:p>
            <a:r>
              <a:rPr lang="en-US" dirty="0" err="1">
                <a:ea typeface="+mn-lt"/>
                <a:cs typeface="+mn-lt"/>
              </a:rPr>
              <a:t>Проблем</a:t>
            </a:r>
            <a:r>
              <a:rPr lang="en-US" dirty="0">
                <a:ea typeface="+mn-lt"/>
                <a:cs typeface="+mn-lt"/>
              </a:rPr>
              <a:t> </a:t>
            </a:r>
            <a:r>
              <a:rPr lang="en-US" dirty="0" err="1">
                <a:ea typeface="+mn-lt"/>
                <a:cs typeface="+mn-lt"/>
              </a:rPr>
              <a:t>одлагања</a:t>
            </a:r>
            <a:r>
              <a:rPr lang="en-US" dirty="0">
                <a:ea typeface="+mn-lt"/>
                <a:cs typeface="+mn-lt"/>
              </a:rPr>
              <a:t> </a:t>
            </a:r>
            <a:r>
              <a:rPr lang="en-US" dirty="0" err="1">
                <a:ea typeface="+mn-lt"/>
                <a:cs typeface="+mn-lt"/>
              </a:rPr>
              <a:t>застарелих</a:t>
            </a:r>
            <a:r>
              <a:rPr lang="en-US" dirty="0">
                <a:ea typeface="+mn-lt"/>
                <a:cs typeface="+mn-lt"/>
              </a:rPr>
              <a:t> </a:t>
            </a:r>
            <a:r>
              <a:rPr lang="en-US" dirty="0" err="1">
                <a:ea typeface="+mn-lt"/>
                <a:cs typeface="+mn-lt"/>
              </a:rPr>
              <a:t>рачунарских</a:t>
            </a:r>
            <a:r>
              <a:rPr lang="en-US" dirty="0">
                <a:ea typeface="+mn-lt"/>
                <a:cs typeface="+mn-lt"/>
              </a:rPr>
              <a:t> </a:t>
            </a:r>
            <a:r>
              <a:rPr lang="en-US" dirty="0" err="1">
                <a:ea typeface="+mn-lt"/>
                <a:cs typeface="+mn-lt"/>
              </a:rPr>
              <a:t>компонената</a:t>
            </a:r>
            <a:r>
              <a:rPr lang="en-US" dirty="0">
                <a:ea typeface="+mn-lt"/>
                <a:cs typeface="+mn-lt"/>
              </a:rPr>
              <a:t>. </a:t>
            </a:r>
          </a:p>
          <a:p>
            <a:r>
              <a:rPr lang="en-US" dirty="0">
                <a:ea typeface="+mn-lt"/>
                <a:cs typeface="+mn-lt"/>
              </a:rPr>
              <a:t> </a:t>
            </a:r>
            <a:r>
              <a:rPr lang="en-US" dirty="0" err="1">
                <a:ea typeface="+mn-lt"/>
                <a:cs typeface="+mn-lt"/>
              </a:rPr>
              <a:t>Компоненте</a:t>
            </a:r>
            <a:r>
              <a:rPr lang="en-US" dirty="0">
                <a:ea typeface="+mn-lt"/>
                <a:cs typeface="+mn-lt"/>
              </a:rPr>
              <a:t> </a:t>
            </a:r>
            <a:r>
              <a:rPr lang="en-US" dirty="0" err="1">
                <a:ea typeface="+mn-lt"/>
                <a:cs typeface="+mn-lt"/>
              </a:rPr>
              <a:t>садрже</a:t>
            </a:r>
            <a:r>
              <a:rPr lang="en-US" dirty="0">
                <a:ea typeface="+mn-lt"/>
                <a:cs typeface="+mn-lt"/>
              </a:rPr>
              <a:t> </a:t>
            </a:r>
            <a:r>
              <a:rPr lang="en-US" dirty="0" err="1">
                <a:ea typeface="+mn-lt"/>
                <a:cs typeface="+mn-lt"/>
              </a:rPr>
              <a:t>веома</a:t>
            </a:r>
            <a:r>
              <a:rPr lang="en-US" dirty="0">
                <a:ea typeface="+mn-lt"/>
                <a:cs typeface="+mn-lt"/>
              </a:rPr>
              <a:t> </a:t>
            </a:r>
            <a:r>
              <a:rPr lang="en-US" dirty="0" err="1">
                <a:ea typeface="+mn-lt"/>
                <a:cs typeface="+mn-lt"/>
              </a:rPr>
              <a:t>токсичне</a:t>
            </a:r>
            <a:r>
              <a:rPr lang="en-US" dirty="0">
                <a:ea typeface="+mn-lt"/>
                <a:cs typeface="+mn-lt"/>
              </a:rPr>
              <a:t> </a:t>
            </a:r>
            <a:r>
              <a:rPr lang="en-US" dirty="0" err="1">
                <a:ea typeface="+mn-lt"/>
                <a:cs typeface="+mn-lt"/>
              </a:rPr>
              <a:t>материје</a:t>
            </a:r>
            <a:r>
              <a:rPr lang="en-US" dirty="0">
                <a:ea typeface="+mn-lt"/>
                <a:cs typeface="+mn-lt"/>
              </a:rPr>
              <a:t> (</a:t>
            </a:r>
            <a:r>
              <a:rPr lang="en-US" dirty="0" err="1">
                <a:ea typeface="+mn-lt"/>
                <a:cs typeface="+mn-lt"/>
              </a:rPr>
              <a:t>тешке</a:t>
            </a:r>
            <a:r>
              <a:rPr lang="en-US" dirty="0">
                <a:ea typeface="+mn-lt"/>
                <a:cs typeface="+mn-lt"/>
              </a:rPr>
              <a:t> </a:t>
            </a:r>
            <a:r>
              <a:rPr lang="en-US" dirty="0" err="1">
                <a:ea typeface="+mn-lt"/>
                <a:cs typeface="+mn-lt"/>
              </a:rPr>
              <a:t>метале</a:t>
            </a:r>
            <a:r>
              <a:rPr lang="en-US" dirty="0">
                <a:ea typeface="+mn-lt"/>
                <a:cs typeface="+mn-lt"/>
              </a:rPr>
              <a:t> </a:t>
            </a:r>
            <a:r>
              <a:rPr lang="en-US" dirty="0" err="1">
                <a:ea typeface="+mn-lt"/>
                <a:cs typeface="+mn-lt"/>
              </a:rPr>
              <a:t>попут</a:t>
            </a:r>
            <a:r>
              <a:rPr lang="en-US" dirty="0">
                <a:ea typeface="+mn-lt"/>
                <a:cs typeface="+mn-lt"/>
              </a:rPr>
              <a:t> </a:t>
            </a:r>
            <a:r>
              <a:rPr lang="en-US" dirty="0" err="1">
                <a:ea typeface="+mn-lt"/>
                <a:cs typeface="+mn-lt"/>
              </a:rPr>
              <a:t>олова</a:t>
            </a:r>
            <a:r>
              <a:rPr lang="en-US" dirty="0">
                <a:ea typeface="+mn-lt"/>
                <a:cs typeface="+mn-lt"/>
              </a:rPr>
              <a:t> и </a:t>
            </a:r>
            <a:r>
              <a:rPr lang="en-US" dirty="0" err="1">
                <a:ea typeface="+mn-lt"/>
                <a:cs typeface="+mn-lt"/>
              </a:rPr>
              <a:t>живе</a:t>
            </a:r>
            <a:r>
              <a:rPr lang="en-US" dirty="0">
                <a:ea typeface="+mn-lt"/>
                <a:cs typeface="+mn-lt"/>
              </a:rPr>
              <a:t>, </a:t>
            </a:r>
            <a:r>
              <a:rPr lang="en-US" dirty="0" err="1">
                <a:ea typeface="+mn-lt"/>
                <a:cs typeface="+mn-lt"/>
              </a:rPr>
              <a:t>азбест</a:t>
            </a:r>
            <a:r>
              <a:rPr lang="en-US" dirty="0">
                <a:ea typeface="+mn-lt"/>
                <a:cs typeface="+mn-lt"/>
              </a:rPr>
              <a:t> </a:t>
            </a:r>
            <a:r>
              <a:rPr lang="en-US" dirty="0" err="1">
                <a:ea typeface="+mn-lt"/>
                <a:cs typeface="+mn-lt"/>
              </a:rPr>
              <a:t>или</a:t>
            </a:r>
            <a:r>
              <a:rPr lang="en-US" dirty="0">
                <a:ea typeface="+mn-lt"/>
                <a:cs typeface="+mn-lt"/>
              </a:rPr>
              <a:t> </a:t>
            </a:r>
            <a:r>
              <a:rPr lang="en-US" dirty="0" err="1">
                <a:ea typeface="+mn-lt"/>
                <a:cs typeface="+mn-lt"/>
              </a:rPr>
              <a:t>разне</a:t>
            </a:r>
            <a:r>
              <a:rPr lang="en-US" dirty="0">
                <a:ea typeface="+mn-lt"/>
                <a:cs typeface="+mn-lt"/>
              </a:rPr>
              <a:t> </a:t>
            </a:r>
            <a:r>
              <a:rPr lang="en-US" dirty="0" err="1">
                <a:ea typeface="+mn-lt"/>
                <a:cs typeface="+mn-lt"/>
              </a:rPr>
              <a:t>врсте</a:t>
            </a:r>
            <a:r>
              <a:rPr lang="en-US" dirty="0">
                <a:ea typeface="+mn-lt"/>
                <a:cs typeface="+mn-lt"/>
              </a:rPr>
              <a:t> </a:t>
            </a:r>
            <a:r>
              <a:rPr lang="en-US" dirty="0" err="1">
                <a:ea typeface="+mn-lt"/>
                <a:cs typeface="+mn-lt"/>
              </a:rPr>
              <a:t>пластике</a:t>
            </a:r>
            <a:r>
              <a:rPr lang="en-US" dirty="0">
                <a:ea typeface="+mn-lt"/>
                <a:cs typeface="+mn-lt"/>
              </a:rPr>
              <a:t>).</a:t>
            </a:r>
          </a:p>
          <a:p>
            <a:r>
              <a:rPr lang="en-US" dirty="0" err="1">
                <a:ea typeface="+mn-lt"/>
                <a:cs typeface="+mn-lt"/>
              </a:rPr>
              <a:t>Неке</a:t>
            </a:r>
            <a:r>
              <a:rPr lang="en-US" dirty="0">
                <a:ea typeface="+mn-lt"/>
                <a:cs typeface="+mn-lt"/>
              </a:rPr>
              <a:t> </a:t>
            </a:r>
            <a:r>
              <a:rPr lang="en-US" dirty="0" err="1">
                <a:ea typeface="+mn-lt"/>
                <a:cs typeface="+mn-lt"/>
              </a:rPr>
              <a:t>рачунарске</a:t>
            </a:r>
            <a:r>
              <a:rPr lang="en-US" dirty="0">
                <a:ea typeface="+mn-lt"/>
                <a:cs typeface="+mn-lt"/>
              </a:rPr>
              <a:t> </a:t>
            </a:r>
            <a:r>
              <a:rPr lang="en-US" dirty="0" err="1">
                <a:ea typeface="+mn-lt"/>
                <a:cs typeface="+mn-lt"/>
              </a:rPr>
              <a:t>компоненте</a:t>
            </a:r>
            <a:r>
              <a:rPr lang="en-US" dirty="0">
                <a:ea typeface="+mn-lt"/>
                <a:cs typeface="+mn-lt"/>
              </a:rPr>
              <a:t> </a:t>
            </a:r>
            <a:r>
              <a:rPr lang="en-US" dirty="0" err="1">
                <a:ea typeface="+mn-lt"/>
                <a:cs typeface="+mn-lt"/>
              </a:rPr>
              <a:t>се</a:t>
            </a:r>
            <a:r>
              <a:rPr lang="en-US" dirty="0">
                <a:ea typeface="+mn-lt"/>
                <a:cs typeface="+mn-lt"/>
              </a:rPr>
              <a:t> </a:t>
            </a:r>
            <a:r>
              <a:rPr lang="en-US" dirty="0" err="1">
                <a:ea typeface="+mn-lt"/>
                <a:cs typeface="+mn-lt"/>
              </a:rPr>
              <a:t>могу</a:t>
            </a:r>
            <a:r>
              <a:rPr lang="en-US" dirty="0">
                <a:ea typeface="+mn-lt"/>
                <a:cs typeface="+mn-lt"/>
              </a:rPr>
              <a:t> </a:t>
            </a:r>
            <a:r>
              <a:rPr lang="en-US" dirty="0" err="1">
                <a:ea typeface="+mn-lt"/>
                <a:cs typeface="+mn-lt"/>
              </a:rPr>
              <a:t>рециклирати</a:t>
            </a:r>
            <a:r>
              <a:rPr lang="en-US" dirty="0">
                <a:ea typeface="+mn-lt"/>
                <a:cs typeface="+mn-lt"/>
              </a:rPr>
              <a:t> и </a:t>
            </a:r>
            <a:r>
              <a:rPr lang="en-US" dirty="0" err="1">
                <a:ea typeface="+mn-lt"/>
                <a:cs typeface="+mn-lt"/>
              </a:rPr>
              <a:t>из</a:t>
            </a:r>
            <a:r>
              <a:rPr lang="en-US" dirty="0">
                <a:ea typeface="+mn-lt"/>
                <a:cs typeface="+mn-lt"/>
              </a:rPr>
              <a:t> </a:t>
            </a:r>
            <a:r>
              <a:rPr lang="en-US" dirty="0" err="1">
                <a:ea typeface="+mn-lt"/>
                <a:cs typeface="+mn-lt"/>
              </a:rPr>
              <a:t>њих</a:t>
            </a:r>
            <a:r>
              <a:rPr lang="en-US" dirty="0">
                <a:ea typeface="+mn-lt"/>
                <a:cs typeface="+mn-lt"/>
              </a:rPr>
              <a:t> </a:t>
            </a:r>
            <a:r>
              <a:rPr lang="en-US" dirty="0" err="1">
                <a:ea typeface="+mn-lt"/>
                <a:cs typeface="+mn-lt"/>
              </a:rPr>
              <a:t>се</a:t>
            </a:r>
            <a:r>
              <a:rPr lang="en-US" dirty="0">
                <a:ea typeface="+mn-lt"/>
                <a:cs typeface="+mn-lt"/>
              </a:rPr>
              <a:t> </a:t>
            </a:r>
            <a:r>
              <a:rPr lang="en-US" dirty="0" err="1">
                <a:ea typeface="+mn-lt"/>
                <a:cs typeface="+mn-lt"/>
              </a:rPr>
              <a:t>могу</a:t>
            </a:r>
            <a:r>
              <a:rPr lang="en-US" dirty="0">
                <a:ea typeface="+mn-lt"/>
                <a:cs typeface="+mn-lt"/>
              </a:rPr>
              <a:t> </a:t>
            </a:r>
            <a:r>
              <a:rPr lang="en-US" dirty="0" err="1">
                <a:ea typeface="+mn-lt"/>
                <a:cs typeface="+mn-lt"/>
              </a:rPr>
              <a:t>издвојити</a:t>
            </a:r>
            <a:r>
              <a:rPr lang="en-US" dirty="0">
                <a:ea typeface="+mn-lt"/>
                <a:cs typeface="+mn-lt"/>
              </a:rPr>
              <a:t> </a:t>
            </a:r>
            <a:r>
              <a:rPr lang="en-US" dirty="0" err="1">
                <a:ea typeface="+mn-lt"/>
                <a:cs typeface="+mn-lt"/>
              </a:rPr>
              <a:t>бакар</a:t>
            </a:r>
            <a:r>
              <a:rPr lang="en-US" dirty="0">
                <a:ea typeface="+mn-lt"/>
                <a:cs typeface="+mn-lt"/>
              </a:rPr>
              <a:t>, </a:t>
            </a:r>
            <a:r>
              <a:rPr lang="en-US" dirty="0" err="1">
                <a:ea typeface="+mn-lt"/>
                <a:cs typeface="+mn-lt"/>
              </a:rPr>
              <a:t>челик</a:t>
            </a:r>
            <a:r>
              <a:rPr lang="en-US" dirty="0">
                <a:ea typeface="+mn-lt"/>
                <a:cs typeface="+mn-lt"/>
              </a:rPr>
              <a:t>, </a:t>
            </a:r>
            <a:r>
              <a:rPr lang="en-US" dirty="0" err="1">
                <a:ea typeface="+mn-lt"/>
                <a:cs typeface="+mn-lt"/>
              </a:rPr>
              <a:t>гвожђе</a:t>
            </a:r>
            <a:r>
              <a:rPr lang="en-US" dirty="0">
                <a:ea typeface="+mn-lt"/>
                <a:cs typeface="+mn-lt"/>
              </a:rPr>
              <a:t>, </a:t>
            </a:r>
            <a:r>
              <a:rPr lang="en-US" dirty="0" err="1">
                <a:ea typeface="+mn-lt"/>
                <a:cs typeface="+mn-lt"/>
              </a:rPr>
              <a:t>поједини</a:t>
            </a:r>
            <a:r>
              <a:rPr lang="en-US" dirty="0">
                <a:ea typeface="+mn-lt"/>
                <a:cs typeface="+mn-lt"/>
              </a:rPr>
              <a:t> </a:t>
            </a:r>
            <a:r>
              <a:rPr lang="en-US" dirty="0" err="1">
                <a:ea typeface="+mn-lt"/>
                <a:cs typeface="+mn-lt"/>
              </a:rPr>
              <a:t>видови</a:t>
            </a:r>
            <a:r>
              <a:rPr lang="en-US" dirty="0">
                <a:ea typeface="+mn-lt"/>
                <a:cs typeface="+mn-lt"/>
              </a:rPr>
              <a:t> </a:t>
            </a:r>
            <a:r>
              <a:rPr lang="en-US" dirty="0" err="1">
                <a:ea typeface="+mn-lt"/>
                <a:cs typeface="+mn-lt"/>
              </a:rPr>
              <a:t>пластике</a:t>
            </a:r>
            <a:r>
              <a:rPr lang="en-US" dirty="0">
                <a:ea typeface="+mn-lt"/>
                <a:cs typeface="+mn-lt"/>
              </a:rPr>
              <a:t> </a:t>
            </a:r>
            <a:r>
              <a:rPr lang="en-US" dirty="0" err="1">
                <a:ea typeface="+mn-lt"/>
                <a:cs typeface="+mn-lt"/>
              </a:rPr>
              <a:t>итд</a:t>
            </a:r>
            <a:r>
              <a:rPr lang="en-US" dirty="0">
                <a:ea typeface="+mn-lt"/>
                <a:cs typeface="+mn-lt"/>
              </a:rPr>
              <a:t>. </a:t>
            </a:r>
          </a:p>
          <a:p>
            <a:r>
              <a:rPr lang="en-US" dirty="0">
                <a:ea typeface="+mn-lt"/>
                <a:cs typeface="+mn-lt"/>
              </a:rPr>
              <a:t> </a:t>
            </a:r>
            <a:r>
              <a:rPr lang="en-US" dirty="0" err="1">
                <a:ea typeface="+mn-lt"/>
                <a:cs typeface="+mn-lt"/>
              </a:rPr>
              <a:t>Због</a:t>
            </a:r>
            <a:r>
              <a:rPr lang="en-US" dirty="0">
                <a:ea typeface="+mn-lt"/>
                <a:cs typeface="+mn-lt"/>
              </a:rPr>
              <a:t> </a:t>
            </a:r>
            <a:r>
              <a:rPr lang="en-US" dirty="0" err="1">
                <a:ea typeface="+mn-lt"/>
                <a:cs typeface="+mn-lt"/>
              </a:rPr>
              <a:t>свега</a:t>
            </a:r>
            <a:r>
              <a:rPr lang="en-US" dirty="0">
                <a:ea typeface="+mn-lt"/>
                <a:cs typeface="+mn-lt"/>
              </a:rPr>
              <a:t> </a:t>
            </a:r>
            <a:r>
              <a:rPr lang="en-US" dirty="0" err="1">
                <a:ea typeface="+mn-lt"/>
                <a:cs typeface="+mn-lt"/>
              </a:rPr>
              <a:t>овога</a:t>
            </a:r>
            <a:r>
              <a:rPr lang="en-US" dirty="0">
                <a:ea typeface="+mn-lt"/>
                <a:cs typeface="+mn-lt"/>
              </a:rPr>
              <a:t> </a:t>
            </a:r>
            <a:r>
              <a:rPr lang="en-US" dirty="0" err="1">
                <a:ea typeface="+mn-lt"/>
                <a:cs typeface="+mn-lt"/>
              </a:rPr>
              <a:t>старе</a:t>
            </a:r>
            <a:r>
              <a:rPr lang="en-US" dirty="0">
                <a:ea typeface="+mn-lt"/>
                <a:cs typeface="+mn-lt"/>
              </a:rPr>
              <a:t> </a:t>
            </a:r>
            <a:r>
              <a:rPr lang="en-US" dirty="0" err="1">
                <a:ea typeface="+mn-lt"/>
                <a:cs typeface="+mn-lt"/>
              </a:rPr>
              <a:t>рачунаре</a:t>
            </a:r>
            <a:r>
              <a:rPr lang="en-US" dirty="0">
                <a:ea typeface="+mn-lt"/>
                <a:cs typeface="+mn-lt"/>
              </a:rPr>
              <a:t> </a:t>
            </a:r>
            <a:r>
              <a:rPr lang="en-US" dirty="0" err="1">
                <a:ea typeface="+mn-lt"/>
                <a:cs typeface="+mn-lt"/>
              </a:rPr>
              <a:t>не</a:t>
            </a:r>
            <a:r>
              <a:rPr lang="en-US" dirty="0">
                <a:ea typeface="+mn-lt"/>
                <a:cs typeface="+mn-lt"/>
              </a:rPr>
              <a:t> </a:t>
            </a:r>
            <a:r>
              <a:rPr lang="en-US" dirty="0" err="1">
                <a:ea typeface="+mn-lt"/>
                <a:cs typeface="+mn-lt"/>
              </a:rPr>
              <a:t>би</a:t>
            </a:r>
            <a:r>
              <a:rPr lang="en-US" dirty="0">
                <a:ea typeface="+mn-lt"/>
                <a:cs typeface="+mn-lt"/>
              </a:rPr>
              <a:t> </a:t>
            </a:r>
            <a:r>
              <a:rPr lang="en-US" dirty="0" err="1">
                <a:ea typeface="+mn-lt"/>
                <a:cs typeface="+mn-lt"/>
              </a:rPr>
              <a:t>требало</a:t>
            </a:r>
            <a:r>
              <a:rPr lang="en-US" dirty="0">
                <a:ea typeface="+mn-lt"/>
                <a:cs typeface="+mn-lt"/>
              </a:rPr>
              <a:t> </a:t>
            </a:r>
            <a:r>
              <a:rPr lang="en-US" dirty="0" err="1">
                <a:ea typeface="+mn-lt"/>
                <a:cs typeface="+mn-lt"/>
              </a:rPr>
              <a:t>бацати</a:t>
            </a:r>
            <a:r>
              <a:rPr lang="en-US" dirty="0">
                <a:ea typeface="+mn-lt"/>
                <a:cs typeface="+mn-lt"/>
              </a:rPr>
              <a:t> у </a:t>
            </a:r>
            <a:r>
              <a:rPr lang="en-US" dirty="0" err="1">
                <a:ea typeface="+mn-lt"/>
                <a:cs typeface="+mn-lt"/>
              </a:rPr>
              <a:t>обичан</a:t>
            </a:r>
            <a:r>
              <a:rPr lang="en-US" dirty="0">
                <a:ea typeface="+mn-lt"/>
                <a:cs typeface="+mn-lt"/>
              </a:rPr>
              <a:t> </a:t>
            </a:r>
            <a:r>
              <a:rPr lang="en-US" dirty="0" err="1">
                <a:ea typeface="+mn-lt"/>
                <a:cs typeface="+mn-lt"/>
              </a:rPr>
              <a:t>отпад</a:t>
            </a:r>
            <a:r>
              <a:rPr lang="en-US" dirty="0">
                <a:ea typeface="+mn-lt"/>
                <a:cs typeface="+mn-lt"/>
              </a:rPr>
              <a:t>, </a:t>
            </a:r>
            <a:r>
              <a:rPr lang="en-US" dirty="0" err="1">
                <a:ea typeface="+mn-lt"/>
                <a:cs typeface="+mn-lt"/>
              </a:rPr>
              <a:t>већ</a:t>
            </a:r>
            <a:r>
              <a:rPr lang="en-US" dirty="0">
                <a:ea typeface="+mn-lt"/>
                <a:cs typeface="+mn-lt"/>
              </a:rPr>
              <a:t> у </a:t>
            </a:r>
            <a:r>
              <a:rPr lang="en-US" dirty="0" err="1">
                <a:ea typeface="+mn-lt"/>
                <a:cs typeface="+mn-lt"/>
              </a:rPr>
              <a:t>специјализоване</a:t>
            </a:r>
            <a:r>
              <a:rPr lang="en-US" dirty="0">
                <a:ea typeface="+mn-lt"/>
                <a:cs typeface="+mn-lt"/>
              </a:rPr>
              <a:t> </a:t>
            </a:r>
            <a:r>
              <a:rPr lang="en-US" dirty="0" err="1">
                <a:ea typeface="+mn-lt"/>
                <a:cs typeface="+mn-lt"/>
              </a:rPr>
              <a:t>контејнере</a:t>
            </a:r>
            <a:r>
              <a:rPr lang="en-US" dirty="0">
                <a:ea typeface="+mn-lt"/>
                <a:cs typeface="+mn-lt"/>
              </a:rPr>
              <a:t> </a:t>
            </a:r>
            <a:r>
              <a:rPr lang="en-US" dirty="0" err="1">
                <a:ea typeface="+mn-lt"/>
                <a:cs typeface="+mn-lt"/>
              </a:rPr>
              <a:t>за</a:t>
            </a:r>
            <a:r>
              <a:rPr lang="en-US" dirty="0">
                <a:ea typeface="+mn-lt"/>
                <a:cs typeface="+mn-lt"/>
              </a:rPr>
              <a:t> </a:t>
            </a:r>
            <a:r>
              <a:rPr lang="en-US" dirty="0" err="1">
                <a:ea typeface="+mn-lt"/>
                <a:cs typeface="+mn-lt"/>
              </a:rPr>
              <a:t>електронски</a:t>
            </a:r>
            <a:r>
              <a:rPr lang="en-US" dirty="0">
                <a:ea typeface="+mn-lt"/>
                <a:cs typeface="+mn-lt"/>
              </a:rPr>
              <a:t> </a:t>
            </a:r>
            <a:r>
              <a:rPr lang="en-US" dirty="0" err="1">
                <a:ea typeface="+mn-lt"/>
                <a:cs typeface="+mn-lt"/>
              </a:rPr>
              <a:t>отпад</a:t>
            </a:r>
            <a:r>
              <a:rPr lang="en-US" dirty="0">
                <a:ea typeface="+mn-lt"/>
                <a:cs typeface="+mn-lt"/>
              </a:rPr>
              <a:t> .</a:t>
            </a:r>
            <a:endParaRPr lang="en-US" dirty="0"/>
          </a:p>
        </p:txBody>
      </p:sp>
    </p:spTree>
    <p:extLst>
      <p:ext uri="{BB962C8B-B14F-4D97-AF65-F5344CB8AC3E}">
        <p14:creationId xmlns:p14="http://schemas.microsoft.com/office/powerpoint/2010/main" val="22373762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51DABB7-3944-4DFC-BDE9-204A129914D0}"/>
              </a:ext>
            </a:extLst>
          </p:cNvPr>
          <p:cNvSpPr>
            <a:spLocks noGrp="1"/>
          </p:cNvSpPr>
          <p:nvPr>
            <p:ph type="title"/>
          </p:nvPr>
        </p:nvSpPr>
        <p:spPr>
          <a:xfrm>
            <a:off x="663464" y="1005731"/>
            <a:ext cx="10691265" cy="906396"/>
          </a:xfrm>
        </p:spPr>
        <p:txBody>
          <a:bodyPr>
            <a:normAutofit/>
          </a:bodyPr>
          <a:lstStyle/>
          <a:p>
            <a:r>
              <a:rPr lang="en-US"/>
              <a:t>Подела компоненти рачунара </a:t>
            </a:r>
          </a:p>
        </p:txBody>
      </p:sp>
      <p:sp>
        <p:nvSpPr>
          <p:cNvPr id="3" name="Content Placeholder 2">
            <a:extLst>
              <a:ext uri="{FF2B5EF4-FFF2-40B4-BE49-F238E27FC236}">
                <a16:creationId xmlns="" xmlns:a16="http://schemas.microsoft.com/office/drawing/2014/main" id="{66A07317-1746-4BE0-857E-279924273FB3}"/>
              </a:ext>
            </a:extLst>
          </p:cNvPr>
          <p:cNvSpPr>
            <a:spLocks noGrp="1"/>
          </p:cNvSpPr>
          <p:nvPr>
            <p:ph idx="1"/>
          </p:nvPr>
        </p:nvSpPr>
        <p:spPr>
          <a:xfrm>
            <a:off x="700635" y="2163029"/>
            <a:ext cx="10691265" cy="3766185"/>
          </a:xfrm>
        </p:spPr>
        <p:txBody>
          <a:bodyPr vert="horz" lIns="91440" tIns="45720" rIns="91440" bIns="45720" rtlCol="0" anchor="t">
            <a:normAutofit/>
          </a:bodyPr>
          <a:lstStyle/>
          <a:p>
            <a:pPr marL="457200" indent="-457200">
              <a:buAutoNum type="arabicPeriod"/>
            </a:pPr>
            <a:r>
              <a:rPr lang="en-US"/>
              <a:t>Рециклабилне компоненте</a:t>
            </a:r>
          </a:p>
          <a:p>
            <a:pPr marL="457200" indent="-457200">
              <a:buFont typeface="Arial"/>
              <a:buChar char="•"/>
            </a:pPr>
            <a:r>
              <a:rPr lang="en-US"/>
              <a:t>Пластика и пластични делови, каблови, отклонске јединице, напајање, метал и метални делови, тонер касете, …</a:t>
            </a:r>
          </a:p>
          <a:p>
            <a:pPr marL="457200" indent="-457200">
              <a:buAutoNum type="arabicPeriod"/>
            </a:pPr>
            <a:r>
              <a:rPr lang="en-US"/>
              <a:t>Нерециклабилне компоненте</a:t>
            </a:r>
            <a:endParaRPr lang="en-US" dirty="0"/>
          </a:p>
          <a:p>
            <a:pPr marL="457200" indent="-457200"/>
            <a:r>
              <a:rPr lang="en-US"/>
              <a:t>Штампане плоче, меморије, чврсти дискови, процесор, батерије, конекторе,CRT екрани, кондензатори</a:t>
            </a:r>
            <a:endParaRPr lang="en-US" dirty="0"/>
          </a:p>
          <a:p>
            <a:pPr marL="457200" indent="-457200">
              <a:buAutoNum type="arabicPeriod"/>
            </a:pPr>
            <a:endParaRPr lang="en-US" dirty="0"/>
          </a:p>
          <a:p>
            <a:pPr marL="457200" indent="-457200">
              <a:buAutoNum type="arabicPeriod"/>
            </a:pPr>
            <a:endParaRPr lang="en-US" dirty="0"/>
          </a:p>
          <a:p>
            <a:pPr marL="457200" indent="-457200">
              <a:buAutoNum type="arabicPeriod"/>
            </a:pPr>
            <a:endParaRPr lang="en-US" dirty="0"/>
          </a:p>
        </p:txBody>
      </p:sp>
    </p:spTree>
    <p:extLst>
      <p:ext uri="{BB962C8B-B14F-4D97-AF65-F5344CB8AC3E}">
        <p14:creationId xmlns:p14="http://schemas.microsoft.com/office/powerpoint/2010/main" val="5856517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 xmlns:a16="http://schemas.microsoft.com/office/drawing/2014/main" id="{F64F9B95-9045-48D2-B9F3-2927E98F54A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085AA86F-6A4D-4BCB-A045-D992CDC2959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 xmlns:a16="http://schemas.microsoft.com/office/drawing/2014/main" id="{33E93247-6229-44AB-A550-739E971E69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Free illustration: Question, Question Mark - Free Image on ...">
            <a:extLst>
              <a:ext uri="{FF2B5EF4-FFF2-40B4-BE49-F238E27FC236}">
                <a16:creationId xmlns="" xmlns:a16="http://schemas.microsoft.com/office/drawing/2014/main" id="{5728EF5F-90AD-4D2A-87BC-2D71ED45119A}"/>
              </a:ext>
            </a:extLst>
          </p:cNvPr>
          <p:cNvPicPr>
            <a:picLocks noChangeAspect="1"/>
          </p:cNvPicPr>
          <p:nvPr/>
        </p:nvPicPr>
        <p:blipFill rotWithShape="1">
          <a:blip r:embed="rId2"/>
          <a:srcRect t="10997" b="6586"/>
          <a:stretch/>
        </p:blipFill>
        <p:spPr>
          <a:xfrm>
            <a:off x="20" y="10"/>
            <a:ext cx="12191980" cy="6857990"/>
          </a:xfrm>
          <a:prstGeom prst="rect">
            <a:avLst/>
          </a:prstGeom>
        </p:spPr>
      </p:pic>
      <p:sp>
        <p:nvSpPr>
          <p:cNvPr id="15" name="Rectangle 14">
            <a:extLst>
              <a:ext uri="{FF2B5EF4-FFF2-40B4-BE49-F238E27FC236}">
                <a16:creationId xmlns="" xmlns:a16="http://schemas.microsoft.com/office/drawing/2014/main" id="{6BB6B482-ACCA-4938-8AEA-49D525C1722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46905" y="46904"/>
            <a:ext cx="6865150" cy="6771342"/>
          </a:xfrm>
          <a:prstGeom prst="rect">
            <a:avLst/>
          </a:prstGeom>
          <a:gradFill>
            <a:gsLst>
              <a:gs pos="42000">
                <a:srgbClr val="000000">
                  <a:alpha val="18000"/>
                </a:srgbClr>
              </a:gs>
              <a:gs pos="0">
                <a:srgbClr val="000000">
                  <a:alpha val="0"/>
                </a:srgbClr>
              </a:gs>
              <a:gs pos="100000">
                <a:srgbClr val="000000">
                  <a:alpha val="3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EACED54F-FF9F-4D41-8D61-9572B3D9BD05}"/>
              </a:ext>
            </a:extLst>
          </p:cNvPr>
          <p:cNvSpPr>
            <a:spLocks noGrp="1"/>
          </p:cNvSpPr>
          <p:nvPr>
            <p:ph type="title"/>
          </p:nvPr>
        </p:nvSpPr>
        <p:spPr>
          <a:xfrm>
            <a:off x="647701" y="871759"/>
            <a:ext cx="5067300" cy="3497042"/>
          </a:xfrm>
        </p:spPr>
        <p:txBody>
          <a:bodyPr vert="horz" lIns="91440" tIns="45720" rIns="91440" bIns="45720" rtlCol="0" anchor="t">
            <a:normAutofit/>
          </a:bodyPr>
          <a:lstStyle/>
          <a:p>
            <a:r>
              <a:rPr lang="en-US" sz="5400">
                <a:solidFill>
                  <a:srgbClr val="FFFFFF"/>
                </a:solidFill>
              </a:rPr>
              <a:t>Анкете</a:t>
            </a:r>
          </a:p>
        </p:txBody>
      </p:sp>
      <p:cxnSp>
        <p:nvCxnSpPr>
          <p:cNvPr id="17" name="Straight Connector 16">
            <a:extLst>
              <a:ext uri="{FF2B5EF4-FFF2-40B4-BE49-F238E27FC236}">
                <a16:creationId xmlns="" xmlns:a16="http://schemas.microsoft.com/office/drawing/2014/main" id="{EE2E603F-4A95-4FE8-BB06-211DFD75DBE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723900"/>
            <a:ext cx="16383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787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7">
            <a:extLst>
              <a:ext uri="{FF2B5EF4-FFF2-40B4-BE49-F238E27FC236}">
                <a16:creationId xmlns="" xmlns:a16="http://schemas.microsoft.com/office/drawing/2014/main" id="{33E93247-6229-44AB-A550-739E971E69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951AF92A-6C69-49BE-A85B-A0B1B95C3F82}"/>
              </a:ext>
            </a:extLst>
          </p:cNvPr>
          <p:cNvSpPr>
            <a:spLocks noGrp="1"/>
          </p:cNvSpPr>
          <p:nvPr>
            <p:ph type="ctrTitle"/>
          </p:nvPr>
        </p:nvSpPr>
        <p:spPr>
          <a:xfrm>
            <a:off x="695325" y="914557"/>
            <a:ext cx="10872665" cy="705780"/>
          </a:xfrm>
        </p:spPr>
        <p:txBody>
          <a:bodyPr vert="horz" lIns="91440" tIns="45720" rIns="91440" bIns="45720" rtlCol="0">
            <a:normAutofit/>
          </a:bodyPr>
          <a:lstStyle/>
          <a:p>
            <a:r>
              <a:rPr lang="en-US" sz="4000"/>
              <a:t>Анкета</a:t>
            </a:r>
          </a:p>
        </p:txBody>
      </p:sp>
      <p:sp>
        <p:nvSpPr>
          <p:cNvPr id="3" name="Subtitle 2">
            <a:extLst>
              <a:ext uri="{FF2B5EF4-FFF2-40B4-BE49-F238E27FC236}">
                <a16:creationId xmlns="" xmlns:a16="http://schemas.microsoft.com/office/drawing/2014/main" id="{A54EFFEF-3E2E-43BB-A45C-07BF34837789}"/>
              </a:ext>
            </a:extLst>
          </p:cNvPr>
          <p:cNvSpPr>
            <a:spLocks noGrp="1"/>
          </p:cNvSpPr>
          <p:nvPr>
            <p:ph type="subTitle" idx="1"/>
          </p:nvPr>
        </p:nvSpPr>
        <p:spPr>
          <a:xfrm>
            <a:off x="697085" y="1587172"/>
            <a:ext cx="8497982" cy="456409"/>
          </a:xfrm>
        </p:spPr>
        <p:txBody>
          <a:bodyPr anchor="t">
            <a:normAutofit/>
          </a:bodyPr>
          <a:lstStyle/>
          <a:p>
            <a:r>
              <a:rPr lang="en-US" sz="1800"/>
              <a:t>Информације кориштене у табели прикупљали су сви чланови групе</a:t>
            </a:r>
          </a:p>
        </p:txBody>
      </p:sp>
      <p:cxnSp>
        <p:nvCxnSpPr>
          <p:cNvPr id="19" name="Straight Connector 19">
            <a:extLst>
              <a:ext uri="{FF2B5EF4-FFF2-40B4-BE49-F238E27FC236}">
                <a16:creationId xmlns="" xmlns:a16="http://schemas.microsoft.com/office/drawing/2014/main" id="{EE2E603F-4A95-4FE8-BB06-211DFD75DBE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 xmlns:a16="http://schemas.microsoft.com/office/drawing/2014/main" id="{97ABDAA3-1508-469F-87C0-C4D21F870D10}"/>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graphicFrame>
        <p:nvGraphicFramePr>
          <p:cNvPr id="5" name="Content Placeholder 4">
            <a:extLst>
              <a:ext uri="{FF2B5EF4-FFF2-40B4-BE49-F238E27FC236}">
                <a16:creationId xmlns="" xmlns:a16="http://schemas.microsoft.com/office/drawing/2014/main" id="{02F589F1-3614-469E-ABCF-DEAB592C76C5}"/>
              </a:ext>
            </a:extLst>
          </p:cNvPr>
          <p:cNvGraphicFramePr>
            <a:graphicFrameLocks noGrp="1"/>
          </p:cNvGraphicFramePr>
          <p:nvPr>
            <p:ph idx="4294967295"/>
            <p:extLst>
              <p:ext uri="{D42A27DB-BD31-4B8C-83A1-F6EECF244321}">
                <p14:modId xmlns:p14="http://schemas.microsoft.com/office/powerpoint/2010/main" val="740311314"/>
              </p:ext>
            </p:extLst>
          </p:nvPr>
        </p:nvGraphicFramePr>
        <p:xfrm>
          <a:off x="800100" y="2403989"/>
          <a:ext cx="10591800" cy="3638385"/>
        </p:xfrm>
        <a:graphic>
          <a:graphicData uri="http://schemas.openxmlformats.org/drawingml/2006/table">
            <a:tbl>
              <a:tblPr firstRow="1" bandRow="1">
                <a:tableStyleId>{8799B23B-EC83-4686-B30A-512413B5E67A}</a:tableStyleId>
              </a:tblPr>
              <a:tblGrid>
                <a:gridCol w="2774600">
                  <a:extLst>
                    <a:ext uri="{9D8B030D-6E8A-4147-A177-3AD203B41FA5}">
                      <a16:colId xmlns="" xmlns:a16="http://schemas.microsoft.com/office/drawing/2014/main" val="3996756255"/>
                    </a:ext>
                  </a:extLst>
                </a:gridCol>
                <a:gridCol w="4466971">
                  <a:extLst>
                    <a:ext uri="{9D8B030D-6E8A-4147-A177-3AD203B41FA5}">
                      <a16:colId xmlns="" xmlns:a16="http://schemas.microsoft.com/office/drawing/2014/main" val="2148233398"/>
                    </a:ext>
                  </a:extLst>
                </a:gridCol>
                <a:gridCol w="3350229">
                  <a:extLst>
                    <a:ext uri="{9D8B030D-6E8A-4147-A177-3AD203B41FA5}">
                      <a16:colId xmlns="" xmlns:a16="http://schemas.microsoft.com/office/drawing/2014/main" val="2140130365"/>
                    </a:ext>
                  </a:extLst>
                </a:gridCol>
              </a:tblGrid>
              <a:tr h="404265">
                <a:tc>
                  <a:txBody>
                    <a:bodyPr/>
                    <a:lstStyle/>
                    <a:p>
                      <a:pPr algn="ctr"/>
                      <a:endParaRPr lang="en-US" sz="1800">
                        <a:effectLst/>
                      </a:endParaRPr>
                    </a:p>
                  </a:txBody>
                  <a:tcPr marL="92613" marR="92613" marT="46307" marB="46307" anchor="ctr"/>
                </a:tc>
                <a:tc>
                  <a:txBody>
                    <a:bodyPr/>
                    <a:lstStyle/>
                    <a:p>
                      <a:pPr algn="ctr"/>
                      <a:r>
                        <a:rPr lang="az-Cyrl-AZ" sz="1800">
                          <a:effectLst/>
                        </a:rPr>
                        <a:t>Старосно доба испитаника</a:t>
                      </a:r>
                    </a:p>
                  </a:txBody>
                  <a:tcPr marL="92613" marR="92613" marT="46307" marB="46307" anchor="ctr"/>
                </a:tc>
                <a:tc>
                  <a:txBody>
                    <a:bodyPr/>
                    <a:lstStyle/>
                    <a:p>
                      <a:pPr algn="ctr"/>
                      <a:endParaRPr lang="en-US" sz="1800">
                        <a:effectLst/>
                      </a:endParaRPr>
                    </a:p>
                  </a:txBody>
                  <a:tcPr marL="92613" marR="92613" marT="46307" marB="46307" anchor="ctr"/>
                </a:tc>
                <a:extLst>
                  <a:ext uri="{0D108BD9-81ED-4DB2-BD59-A6C34878D82A}">
                    <a16:rowId xmlns="" xmlns:a16="http://schemas.microsoft.com/office/drawing/2014/main" val="4184393200"/>
                  </a:ext>
                </a:extLst>
              </a:tr>
              <a:tr h="404265">
                <a:tc>
                  <a:txBody>
                    <a:bodyPr/>
                    <a:lstStyle/>
                    <a:p>
                      <a:pPr algn="ctr"/>
                      <a:r>
                        <a:rPr lang="az-Cyrl-AZ" sz="1800">
                          <a:effectLst/>
                        </a:rPr>
                        <a:t>Млађе особе</a:t>
                      </a:r>
                    </a:p>
                  </a:txBody>
                  <a:tcPr marL="92613" marR="92613" marT="46307" marB="46307" anchor="ctr"/>
                </a:tc>
                <a:tc>
                  <a:txBody>
                    <a:bodyPr/>
                    <a:lstStyle/>
                    <a:p>
                      <a:pPr algn="ctr"/>
                      <a:r>
                        <a:rPr lang="az-Cyrl-AZ" sz="1800"/>
                        <a:t>Особе средње старости</a:t>
                      </a:r>
                    </a:p>
                  </a:txBody>
                  <a:tcPr marL="92613" marR="92613" marT="46307" marB="46307" anchor="ctr"/>
                </a:tc>
                <a:tc>
                  <a:txBody>
                    <a:bodyPr/>
                    <a:lstStyle/>
                    <a:p>
                      <a:pPr algn="ctr"/>
                      <a:r>
                        <a:rPr lang="az-Cyrl-AZ" sz="1800"/>
                        <a:t>Старије особе</a:t>
                      </a:r>
                    </a:p>
                  </a:txBody>
                  <a:tcPr marL="92613" marR="92613" marT="46307" marB="46307" anchor="ctr"/>
                </a:tc>
                <a:extLst>
                  <a:ext uri="{0D108BD9-81ED-4DB2-BD59-A6C34878D82A}">
                    <a16:rowId xmlns="" xmlns:a16="http://schemas.microsoft.com/office/drawing/2014/main" val="4165257135"/>
                  </a:ext>
                </a:extLst>
              </a:tr>
              <a:tr h="404265">
                <a:tc>
                  <a:txBody>
                    <a:bodyPr/>
                    <a:lstStyle/>
                    <a:p>
                      <a:pPr algn="ctr"/>
                      <a:endParaRPr lang="en-US" sz="1800">
                        <a:effectLst/>
                      </a:endParaRPr>
                    </a:p>
                  </a:txBody>
                  <a:tcPr marL="92613" marR="92613" marT="46307" marB="46307" anchor="ctr"/>
                </a:tc>
                <a:tc>
                  <a:txBody>
                    <a:bodyPr/>
                    <a:lstStyle/>
                    <a:p>
                      <a:pPr algn="ctr"/>
                      <a:r>
                        <a:rPr lang="az-Cyrl-AZ" sz="1800"/>
                        <a:t>Време проведено на рачунару</a:t>
                      </a:r>
                    </a:p>
                  </a:txBody>
                  <a:tcPr marL="92613" marR="92613" marT="46307" marB="46307" anchor="ctr"/>
                </a:tc>
                <a:tc>
                  <a:txBody>
                    <a:bodyPr/>
                    <a:lstStyle/>
                    <a:p>
                      <a:pPr algn="ctr"/>
                      <a:endParaRPr lang="en-US" sz="1800"/>
                    </a:p>
                  </a:txBody>
                  <a:tcPr marL="92613" marR="92613" marT="46307" marB="46307" anchor="ctr"/>
                </a:tc>
                <a:extLst>
                  <a:ext uri="{0D108BD9-81ED-4DB2-BD59-A6C34878D82A}">
                    <a16:rowId xmlns="" xmlns:a16="http://schemas.microsoft.com/office/drawing/2014/main" val="1622754725"/>
                  </a:ext>
                </a:extLst>
              </a:tr>
              <a:tr h="404265">
                <a:tc>
                  <a:txBody>
                    <a:bodyPr/>
                    <a:lstStyle/>
                    <a:p>
                      <a:pPr algn="ctr"/>
                      <a:r>
                        <a:rPr lang="az-Cyrl-AZ" sz="1800">
                          <a:effectLst/>
                        </a:rPr>
                        <a:t>6 часова</a:t>
                      </a:r>
                    </a:p>
                  </a:txBody>
                  <a:tcPr marL="92613" marR="92613" marT="46307" marB="46307" anchor="ctr"/>
                </a:tc>
                <a:tc>
                  <a:txBody>
                    <a:bodyPr/>
                    <a:lstStyle/>
                    <a:p>
                      <a:pPr algn="ctr"/>
                      <a:r>
                        <a:rPr lang="az-Cyrl-AZ" sz="1800"/>
                        <a:t>3 часа и 45 минута</a:t>
                      </a:r>
                    </a:p>
                  </a:txBody>
                  <a:tcPr marL="92613" marR="92613" marT="46307" marB="46307" anchor="ctr"/>
                </a:tc>
                <a:tc>
                  <a:txBody>
                    <a:bodyPr/>
                    <a:lstStyle/>
                    <a:p>
                      <a:pPr algn="ctr"/>
                      <a:r>
                        <a:rPr lang="az-Cyrl-AZ" sz="1800"/>
                        <a:t>2 часа</a:t>
                      </a:r>
                    </a:p>
                  </a:txBody>
                  <a:tcPr marL="92613" marR="92613" marT="46307" marB="46307" anchor="ctr"/>
                </a:tc>
                <a:extLst>
                  <a:ext uri="{0D108BD9-81ED-4DB2-BD59-A6C34878D82A}">
                    <a16:rowId xmlns="" xmlns:a16="http://schemas.microsoft.com/office/drawing/2014/main" val="1257751955"/>
                  </a:ext>
                </a:extLst>
              </a:tr>
              <a:tr h="404265">
                <a:tc>
                  <a:txBody>
                    <a:bodyPr/>
                    <a:lstStyle/>
                    <a:p>
                      <a:pPr algn="ctr"/>
                      <a:r>
                        <a:rPr lang="az-Cyrl-AZ" sz="1800">
                          <a:effectLst/>
                        </a:rPr>
                        <a:t>7 часова </a:t>
                      </a:r>
                    </a:p>
                  </a:txBody>
                  <a:tcPr marL="92613" marR="92613" marT="46307" marB="46307" anchor="ctr"/>
                </a:tc>
                <a:tc>
                  <a:txBody>
                    <a:bodyPr/>
                    <a:lstStyle/>
                    <a:p>
                      <a:pPr algn="ctr"/>
                      <a:r>
                        <a:rPr lang="az-Cyrl-AZ" sz="1800"/>
                        <a:t>4 часа</a:t>
                      </a:r>
                    </a:p>
                  </a:txBody>
                  <a:tcPr marL="92613" marR="92613" marT="46307" marB="46307" anchor="ctr"/>
                </a:tc>
                <a:tc>
                  <a:txBody>
                    <a:bodyPr/>
                    <a:lstStyle/>
                    <a:p>
                      <a:pPr algn="ctr"/>
                      <a:r>
                        <a:rPr lang="az-Cyrl-AZ" sz="1800"/>
                        <a:t>3 часа</a:t>
                      </a:r>
                    </a:p>
                  </a:txBody>
                  <a:tcPr marL="92613" marR="92613" marT="46307" marB="46307" anchor="ctr"/>
                </a:tc>
                <a:extLst>
                  <a:ext uri="{0D108BD9-81ED-4DB2-BD59-A6C34878D82A}">
                    <a16:rowId xmlns="" xmlns:a16="http://schemas.microsoft.com/office/drawing/2014/main" val="3554951402"/>
                  </a:ext>
                </a:extLst>
              </a:tr>
              <a:tr h="404265">
                <a:tc>
                  <a:txBody>
                    <a:bodyPr/>
                    <a:lstStyle/>
                    <a:p>
                      <a:pPr algn="ctr"/>
                      <a:r>
                        <a:rPr lang="az-Cyrl-AZ" sz="1800">
                          <a:effectLst/>
                        </a:rPr>
                        <a:t>5 часова</a:t>
                      </a:r>
                    </a:p>
                  </a:txBody>
                  <a:tcPr marL="92613" marR="92613" marT="46307" marB="46307" anchor="ctr"/>
                </a:tc>
                <a:tc>
                  <a:txBody>
                    <a:bodyPr/>
                    <a:lstStyle/>
                    <a:p>
                      <a:pPr algn="ctr"/>
                      <a:r>
                        <a:rPr lang="az-Cyrl-AZ" sz="1800"/>
                        <a:t>4</a:t>
                      </a:r>
                      <a:r>
                        <a:rPr lang="az-Cyrl-AZ" sz="1800">
                          <a:effectLst/>
                        </a:rPr>
                        <a:t>  </a:t>
                      </a:r>
                      <a:r>
                        <a:rPr lang="az-Cyrl-AZ" sz="1800"/>
                        <a:t>часа и 30 минута</a:t>
                      </a:r>
                      <a:r>
                        <a:rPr lang="az-Cyrl-AZ" sz="1800">
                          <a:effectLst/>
                        </a:rPr>
                        <a:t> </a:t>
                      </a:r>
                      <a:endParaRPr lang="az-Cyrl-AZ" sz="1800"/>
                    </a:p>
                  </a:txBody>
                  <a:tcPr marL="92613" marR="92613" marT="46307" marB="46307" anchor="ctr"/>
                </a:tc>
                <a:tc>
                  <a:txBody>
                    <a:bodyPr/>
                    <a:lstStyle/>
                    <a:p>
                      <a:pPr algn="ctr"/>
                      <a:r>
                        <a:rPr lang="az-Cyrl-AZ" sz="1800"/>
                        <a:t>1 часа</a:t>
                      </a:r>
                    </a:p>
                  </a:txBody>
                  <a:tcPr marL="92613" marR="92613" marT="46307" marB="46307" anchor="ctr"/>
                </a:tc>
                <a:extLst>
                  <a:ext uri="{0D108BD9-81ED-4DB2-BD59-A6C34878D82A}">
                    <a16:rowId xmlns="" xmlns:a16="http://schemas.microsoft.com/office/drawing/2014/main" val="2882103104"/>
                  </a:ext>
                </a:extLst>
              </a:tr>
              <a:tr h="404265">
                <a:tc>
                  <a:txBody>
                    <a:bodyPr/>
                    <a:lstStyle/>
                    <a:p>
                      <a:pPr algn="ctr"/>
                      <a:r>
                        <a:rPr lang="az-Cyrl-AZ" sz="1800">
                          <a:effectLst/>
                        </a:rPr>
                        <a:t>4 часова</a:t>
                      </a:r>
                    </a:p>
                  </a:txBody>
                  <a:tcPr marL="92613" marR="92613" marT="46307" marB="46307" anchor="ctr"/>
                </a:tc>
                <a:tc>
                  <a:txBody>
                    <a:bodyPr/>
                    <a:lstStyle/>
                    <a:p>
                      <a:pPr algn="ctr"/>
                      <a:r>
                        <a:rPr lang="az-Cyrl-AZ" sz="1800"/>
                        <a:t>3 часа</a:t>
                      </a:r>
                    </a:p>
                  </a:txBody>
                  <a:tcPr marL="92613" marR="92613" marT="46307" marB="46307" anchor="ctr"/>
                </a:tc>
                <a:tc>
                  <a:txBody>
                    <a:bodyPr/>
                    <a:lstStyle/>
                    <a:p>
                      <a:pPr algn="ctr"/>
                      <a:r>
                        <a:rPr lang="az-Cyrl-AZ" sz="1800"/>
                        <a:t>2 часа и 30 минута</a:t>
                      </a:r>
                    </a:p>
                  </a:txBody>
                  <a:tcPr marL="92613" marR="92613" marT="46307" marB="46307" anchor="ctr"/>
                </a:tc>
                <a:extLst>
                  <a:ext uri="{0D108BD9-81ED-4DB2-BD59-A6C34878D82A}">
                    <a16:rowId xmlns="" xmlns:a16="http://schemas.microsoft.com/office/drawing/2014/main" val="3698064865"/>
                  </a:ext>
                </a:extLst>
              </a:tr>
              <a:tr h="404265">
                <a:tc>
                  <a:txBody>
                    <a:bodyPr/>
                    <a:lstStyle/>
                    <a:p>
                      <a:pPr algn="ctr"/>
                      <a:r>
                        <a:rPr lang="az-Cyrl-AZ" sz="1800">
                          <a:effectLst/>
                        </a:rPr>
                        <a:t>3 часова</a:t>
                      </a:r>
                    </a:p>
                  </a:txBody>
                  <a:tcPr marL="92613" marR="92613" marT="46307" marB="46307" anchor="ctr"/>
                </a:tc>
                <a:tc>
                  <a:txBody>
                    <a:bodyPr/>
                    <a:lstStyle/>
                    <a:p>
                      <a:pPr algn="ctr"/>
                      <a:r>
                        <a:rPr lang="az-Cyrl-AZ" sz="1800"/>
                        <a:t>2 часа</a:t>
                      </a:r>
                    </a:p>
                  </a:txBody>
                  <a:tcPr marL="92613" marR="92613" marT="46307" marB="46307" anchor="ctr"/>
                </a:tc>
                <a:tc>
                  <a:txBody>
                    <a:bodyPr/>
                    <a:lstStyle/>
                    <a:p>
                      <a:pPr algn="ctr"/>
                      <a:r>
                        <a:rPr lang="az-Cyrl-AZ" sz="1800"/>
                        <a:t>2 часа</a:t>
                      </a:r>
                      <a:r>
                        <a:rPr lang="az-Cyrl-AZ" sz="1800">
                          <a:effectLst/>
                        </a:rPr>
                        <a:t> </a:t>
                      </a:r>
                      <a:endParaRPr lang="az-Cyrl-AZ" sz="1800"/>
                    </a:p>
                  </a:txBody>
                  <a:tcPr marL="92613" marR="92613" marT="46307" marB="46307" anchor="ctr"/>
                </a:tc>
                <a:extLst>
                  <a:ext uri="{0D108BD9-81ED-4DB2-BD59-A6C34878D82A}">
                    <a16:rowId xmlns="" xmlns:a16="http://schemas.microsoft.com/office/drawing/2014/main" val="1948308327"/>
                  </a:ext>
                </a:extLst>
              </a:tr>
              <a:tr h="404265">
                <a:tc>
                  <a:txBody>
                    <a:bodyPr/>
                    <a:lstStyle/>
                    <a:p>
                      <a:pPr algn="ctr"/>
                      <a:r>
                        <a:rPr lang="az-Cyrl-AZ" sz="1800">
                          <a:effectLst/>
                        </a:rPr>
                        <a:t>7 часова</a:t>
                      </a:r>
                    </a:p>
                  </a:txBody>
                  <a:tcPr marL="92613" marR="92613" marT="46307" marB="46307" anchor="ctr"/>
                </a:tc>
                <a:tc>
                  <a:txBody>
                    <a:bodyPr/>
                    <a:lstStyle/>
                    <a:p>
                      <a:pPr algn="ctr"/>
                      <a:r>
                        <a:rPr lang="az-Cyrl-AZ" sz="1800"/>
                        <a:t>1 час и 20 минута</a:t>
                      </a:r>
                    </a:p>
                  </a:txBody>
                  <a:tcPr marL="92613" marR="92613" marT="46307" marB="46307" anchor="ctr"/>
                </a:tc>
                <a:tc>
                  <a:txBody>
                    <a:bodyPr/>
                    <a:lstStyle/>
                    <a:p>
                      <a:pPr algn="ctr"/>
                      <a:r>
                        <a:rPr lang="az-Cyrl-AZ" sz="1800"/>
                        <a:t>3 часа</a:t>
                      </a:r>
                    </a:p>
                  </a:txBody>
                  <a:tcPr marL="92613" marR="92613" marT="46307" marB="46307" anchor="ctr"/>
                </a:tc>
                <a:extLst>
                  <a:ext uri="{0D108BD9-81ED-4DB2-BD59-A6C34878D82A}">
                    <a16:rowId xmlns="" xmlns:a16="http://schemas.microsoft.com/office/drawing/2014/main" val="1589566643"/>
                  </a:ext>
                </a:extLst>
              </a:tr>
            </a:tbl>
          </a:graphicData>
        </a:graphic>
      </p:graphicFrame>
    </p:spTree>
    <p:extLst>
      <p:ext uri="{BB962C8B-B14F-4D97-AF65-F5344CB8AC3E}">
        <p14:creationId xmlns:p14="http://schemas.microsoft.com/office/powerpoint/2010/main" val="30900397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7" name="Straight Connector 39">
            <a:extLst>
              <a:ext uri="{FF2B5EF4-FFF2-40B4-BE49-F238E27FC236}">
                <a16:creationId xmlns="" xmlns:a16="http://schemas.microsoft.com/office/drawing/2014/main" id="{F64F9B95-9045-48D2-B9F3-2927E98F54A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41">
            <a:extLst>
              <a:ext uri="{FF2B5EF4-FFF2-40B4-BE49-F238E27FC236}">
                <a16:creationId xmlns="" xmlns:a16="http://schemas.microsoft.com/office/drawing/2014/main" id="{085AA86F-6A4D-4BCB-A045-D992CDC2959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9" name="Rectangle 43">
            <a:extLst>
              <a:ext uri="{FF2B5EF4-FFF2-40B4-BE49-F238E27FC236}">
                <a16:creationId xmlns="" xmlns:a16="http://schemas.microsoft.com/office/drawing/2014/main" id="{33E93247-6229-44AB-A550-739E971E69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 xmlns:a16="http://schemas.microsoft.com/office/drawing/2014/main" id="{CA3E20C4-28D3-43B5-9CCF-A8726E4CD90F}"/>
              </a:ext>
            </a:extLst>
          </p:cNvPr>
          <p:cNvSpPr>
            <a:spLocks noGrp="1"/>
          </p:cNvSpPr>
          <p:nvPr>
            <p:ph type="title"/>
          </p:nvPr>
        </p:nvSpPr>
        <p:spPr>
          <a:xfrm>
            <a:off x="695325" y="719411"/>
            <a:ext cx="10872665" cy="1151828"/>
          </a:xfrm>
        </p:spPr>
        <p:txBody>
          <a:bodyPr vert="horz" lIns="91440" tIns="45720" rIns="91440" bIns="45720" rtlCol="0" anchor="ctr">
            <a:normAutofit/>
          </a:bodyPr>
          <a:lstStyle/>
          <a:p>
            <a:pPr>
              <a:lnSpc>
                <a:spcPct val="90000"/>
              </a:lnSpc>
            </a:pPr>
            <a:r>
              <a:rPr lang="en-US" sz="3200"/>
              <a:t>Чиме се баве и шта раде особе раличитих година док време проводе на рачунару?</a:t>
            </a:r>
          </a:p>
        </p:txBody>
      </p:sp>
      <p:sp>
        <p:nvSpPr>
          <p:cNvPr id="7" name="Text Placeholder 6">
            <a:extLst>
              <a:ext uri="{FF2B5EF4-FFF2-40B4-BE49-F238E27FC236}">
                <a16:creationId xmlns="" xmlns:a16="http://schemas.microsoft.com/office/drawing/2014/main" id="{60FF2B1B-1A0F-4246-A51C-C163CE6E5DEF}"/>
              </a:ext>
            </a:extLst>
          </p:cNvPr>
          <p:cNvSpPr>
            <a:spLocks noGrp="1"/>
          </p:cNvSpPr>
          <p:nvPr>
            <p:ph type="body" idx="1"/>
          </p:nvPr>
        </p:nvSpPr>
        <p:spPr>
          <a:xfrm>
            <a:off x="799305" y="1875246"/>
            <a:ext cx="8497982" cy="595799"/>
          </a:xfrm>
        </p:spPr>
        <p:txBody>
          <a:bodyPr vert="horz" lIns="91440" tIns="45720" rIns="91440" bIns="45720" rtlCol="0" anchor="t">
            <a:noAutofit/>
          </a:bodyPr>
          <a:lstStyle/>
          <a:p>
            <a:pPr>
              <a:lnSpc>
                <a:spcPct val="110000"/>
              </a:lnSpc>
            </a:pPr>
            <a:endParaRPr lang="en-US" sz="700">
              <a:solidFill>
                <a:schemeClr val="tx1"/>
              </a:solidFill>
            </a:endParaRPr>
          </a:p>
          <a:p>
            <a:pPr>
              <a:lnSpc>
                <a:spcPct val="110000"/>
              </a:lnSpc>
            </a:pPr>
            <a:r>
              <a:rPr lang="en-US" sz="1800">
                <a:solidFill>
                  <a:schemeClr val="tx1"/>
                </a:solidFill>
              </a:rPr>
              <a:t>Иформације кориштене у табели прикупљали су сви чланови групе</a:t>
            </a:r>
          </a:p>
          <a:p>
            <a:pPr>
              <a:lnSpc>
                <a:spcPct val="110000"/>
              </a:lnSpc>
            </a:pPr>
            <a:endParaRPr lang="en-US" sz="700">
              <a:solidFill>
                <a:schemeClr val="tx1"/>
              </a:solidFill>
            </a:endParaRPr>
          </a:p>
        </p:txBody>
      </p:sp>
      <p:cxnSp>
        <p:nvCxnSpPr>
          <p:cNvPr id="41" name="Straight Connector 45">
            <a:extLst>
              <a:ext uri="{FF2B5EF4-FFF2-40B4-BE49-F238E27FC236}">
                <a16:creationId xmlns="" xmlns:a16="http://schemas.microsoft.com/office/drawing/2014/main" id="{EE2E603F-4A95-4FE8-BB06-211DFD75DBE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Table 4">
            <a:extLst>
              <a:ext uri="{FF2B5EF4-FFF2-40B4-BE49-F238E27FC236}">
                <a16:creationId xmlns="" xmlns:a16="http://schemas.microsoft.com/office/drawing/2014/main" id="{E3D01985-5177-4462-8631-643F719156B3}"/>
              </a:ext>
            </a:extLst>
          </p:cNvPr>
          <p:cNvGraphicFramePr>
            <a:graphicFrameLocks noGrp="1"/>
          </p:cNvGraphicFramePr>
          <p:nvPr>
            <p:extLst>
              <p:ext uri="{D42A27DB-BD31-4B8C-83A1-F6EECF244321}">
                <p14:modId xmlns:p14="http://schemas.microsoft.com/office/powerpoint/2010/main" val="1285670245"/>
              </p:ext>
            </p:extLst>
          </p:nvPr>
        </p:nvGraphicFramePr>
        <p:xfrm>
          <a:off x="800100" y="2675466"/>
          <a:ext cx="10591801" cy="3095424"/>
        </p:xfrm>
        <a:graphic>
          <a:graphicData uri="http://schemas.openxmlformats.org/drawingml/2006/table">
            <a:tbl>
              <a:tblPr firstRow="1" bandRow="1">
                <a:solidFill>
                  <a:schemeClr val="bg1"/>
                </a:solidFill>
                <a:tableStyleId>{5C22544A-7EE6-4342-B048-85BDC9FD1C3A}</a:tableStyleId>
              </a:tblPr>
              <a:tblGrid>
                <a:gridCol w="3535374">
                  <a:extLst>
                    <a:ext uri="{9D8B030D-6E8A-4147-A177-3AD203B41FA5}">
                      <a16:colId xmlns="" xmlns:a16="http://schemas.microsoft.com/office/drawing/2014/main" val="3742948067"/>
                    </a:ext>
                  </a:extLst>
                </a:gridCol>
                <a:gridCol w="3535374">
                  <a:extLst>
                    <a:ext uri="{9D8B030D-6E8A-4147-A177-3AD203B41FA5}">
                      <a16:colId xmlns="" xmlns:a16="http://schemas.microsoft.com/office/drawing/2014/main" val="3986669916"/>
                    </a:ext>
                  </a:extLst>
                </a:gridCol>
                <a:gridCol w="3521053">
                  <a:extLst>
                    <a:ext uri="{9D8B030D-6E8A-4147-A177-3AD203B41FA5}">
                      <a16:colId xmlns="" xmlns:a16="http://schemas.microsoft.com/office/drawing/2014/main" val="1083352606"/>
                    </a:ext>
                  </a:extLst>
                </a:gridCol>
              </a:tblGrid>
              <a:tr h="343936">
                <a:tc>
                  <a:txBody>
                    <a:bodyPr/>
                    <a:lstStyle/>
                    <a:p>
                      <a:pPr algn="ctr" fontAlgn="ctr"/>
                      <a:r>
                        <a:rPr lang="az-Cyrl-AZ" sz="1100" b="0" cap="none" spc="0">
                          <a:solidFill>
                            <a:schemeClr val="bg1"/>
                          </a:solidFill>
                          <a:effectLst/>
                        </a:rPr>
                        <a:t>Млађе особе</a:t>
                      </a:r>
                      <a:endParaRPr lang="az-Cyrl-AZ" sz="1100" b="0" cap="none" spc="0">
                        <a:solidFill>
                          <a:schemeClr val="bg1"/>
                        </a:solidFill>
                        <a:effectLst/>
                        <a:latin typeface="Calibri" panose="020F0502020204030204" pitchFamily="34" charset="0"/>
                      </a:endParaRPr>
                    </a:p>
                  </a:txBody>
                  <a:tcPr marL="90818" marR="7277" marT="69860" marB="69860" anchor="ctr">
                    <a:lnL w="19050" cap="flat" cmpd="sng" algn="ctr">
                      <a:solidFill>
                        <a:schemeClr val="tx1"/>
                      </a:solidFill>
                      <a:prstDash val="solid"/>
                    </a:lnL>
                    <a:lnR w="12700" cmpd="sng">
                      <a:noFill/>
                    </a:lnR>
                    <a:lnT w="19050" cap="flat" cmpd="sng" algn="ctr">
                      <a:solidFill>
                        <a:schemeClr val="tx1"/>
                      </a:solidFill>
                      <a:prstDash val="solid"/>
                    </a:lnT>
                    <a:lnB w="38100" cmpd="sng">
                      <a:noFill/>
                    </a:lnB>
                    <a:solidFill>
                      <a:schemeClr val="tx1"/>
                    </a:solidFill>
                  </a:tcPr>
                </a:tc>
                <a:tc>
                  <a:txBody>
                    <a:bodyPr/>
                    <a:lstStyle/>
                    <a:p>
                      <a:pPr algn="ctr" fontAlgn="ctr"/>
                      <a:r>
                        <a:rPr lang="az-Cyrl-AZ" sz="1100" b="0" cap="none" spc="0">
                          <a:solidFill>
                            <a:schemeClr val="bg1"/>
                          </a:solidFill>
                          <a:effectLst/>
                        </a:rPr>
                        <a:t>Особе средње старости</a:t>
                      </a:r>
                      <a:endParaRPr lang="az-Cyrl-AZ" sz="1100" b="0" cap="none" spc="0">
                        <a:solidFill>
                          <a:schemeClr val="bg1"/>
                        </a:solidFill>
                        <a:effectLst/>
                        <a:latin typeface="Calibri" panose="020F0502020204030204" pitchFamily="34" charset="0"/>
                      </a:endParaRPr>
                    </a:p>
                  </a:txBody>
                  <a:tcPr marL="90818" marR="7277" marT="69860" marB="69860"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fontAlgn="ctr"/>
                      <a:r>
                        <a:rPr lang="az-Cyrl-AZ" sz="1100" b="0" cap="none" spc="0">
                          <a:solidFill>
                            <a:schemeClr val="bg1"/>
                          </a:solidFill>
                          <a:effectLst/>
                        </a:rPr>
                        <a:t>старије особе</a:t>
                      </a:r>
                      <a:endParaRPr lang="az-Cyrl-AZ" sz="1100" b="0" cap="none" spc="0">
                        <a:solidFill>
                          <a:schemeClr val="bg1"/>
                        </a:solidFill>
                        <a:effectLst/>
                        <a:latin typeface="Calibri" panose="020F0502020204030204" pitchFamily="34" charset="0"/>
                      </a:endParaRPr>
                    </a:p>
                  </a:txBody>
                  <a:tcPr marL="90818" marR="7277" marT="69860" marB="69860" anchor="ctr">
                    <a:lnL w="12700" cmpd="sng">
                      <a:noFill/>
                    </a:lnL>
                    <a:lnR w="12700" cmpd="sng">
                      <a:noFill/>
                    </a:lnR>
                    <a:lnT w="19050" cap="flat" cmpd="sng" algn="ctr">
                      <a:solidFill>
                        <a:schemeClr val="tx1"/>
                      </a:solidFill>
                      <a:prstDash val="solid"/>
                    </a:lnT>
                    <a:lnB w="38100" cmpd="sng">
                      <a:noFill/>
                    </a:lnB>
                    <a:solidFill>
                      <a:schemeClr val="tx1"/>
                    </a:solidFill>
                  </a:tcPr>
                </a:tc>
                <a:extLst>
                  <a:ext uri="{0D108BD9-81ED-4DB2-BD59-A6C34878D82A}">
                    <a16:rowId xmlns="" xmlns:a16="http://schemas.microsoft.com/office/drawing/2014/main" val="2778067353"/>
                  </a:ext>
                </a:extLst>
              </a:tr>
              <a:tr h="343936">
                <a:tc>
                  <a:txBody>
                    <a:bodyPr/>
                    <a:lstStyle/>
                    <a:p>
                      <a:pPr algn="ctr" fontAlgn="ctr"/>
                      <a:r>
                        <a:rPr lang="az-Cyrl-AZ" sz="1100" cap="none" spc="0">
                          <a:solidFill>
                            <a:schemeClr val="tx1"/>
                          </a:solidFill>
                          <a:effectLst/>
                        </a:rPr>
                        <a:t>Играње видео игара</a:t>
                      </a:r>
                      <a:endParaRPr lang="az-Cyrl-AZ" sz="1100" cap="none" spc="0">
                        <a:solidFill>
                          <a:schemeClr val="tx1"/>
                        </a:solidFill>
                        <a:effectLst/>
                        <a:latin typeface="Calibri" panose="020F0502020204030204" pitchFamily="34" charset="0"/>
                      </a:endParaRPr>
                    </a:p>
                  </a:txBody>
                  <a:tcPr marL="90818" marR="7277" marT="69860" marB="69860" anchor="ctr">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tc>
                  <a:txBody>
                    <a:bodyPr/>
                    <a:lstStyle/>
                    <a:p>
                      <a:pPr algn="ctr" fontAlgn="ctr"/>
                      <a:r>
                        <a:rPr lang="az-Cyrl-AZ" sz="1100" cap="none" spc="0">
                          <a:solidFill>
                            <a:schemeClr val="tx1"/>
                          </a:solidFill>
                          <a:effectLst/>
                        </a:rPr>
                        <a:t>Гледање серија, филмова и различитих емисија</a:t>
                      </a:r>
                      <a:endParaRPr lang="az-Cyrl-AZ" sz="1100" cap="none" spc="0">
                        <a:solidFill>
                          <a:schemeClr val="tx1"/>
                        </a:solidFill>
                        <a:effectLst/>
                        <a:latin typeface="Calibri" panose="020F0502020204030204" pitchFamily="34" charset="0"/>
                      </a:endParaRPr>
                    </a:p>
                  </a:txBody>
                  <a:tcPr marL="90818" marR="7277" marT="69860" marB="69860" anchor="ctr">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tc>
                  <a:txBody>
                    <a:bodyPr/>
                    <a:lstStyle/>
                    <a:p>
                      <a:pPr algn="ctr" fontAlgn="ctr"/>
                      <a:r>
                        <a:rPr lang="az-Cyrl-AZ" sz="1100" cap="none" spc="0">
                          <a:solidFill>
                            <a:schemeClr val="tx1"/>
                          </a:solidFill>
                          <a:effectLst/>
                        </a:rPr>
                        <a:t>Комуникација са другима </a:t>
                      </a:r>
                      <a:endParaRPr lang="az-Cyrl-AZ" sz="1100" cap="none" spc="0">
                        <a:solidFill>
                          <a:schemeClr val="tx1"/>
                        </a:solidFill>
                        <a:effectLst/>
                        <a:latin typeface="Calibri" panose="020F0502020204030204" pitchFamily="34" charset="0"/>
                      </a:endParaRPr>
                    </a:p>
                  </a:txBody>
                  <a:tcPr marL="90818" marR="7277" marT="69860" marB="69860" anchor="ctr">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extLst>
                  <a:ext uri="{0D108BD9-81ED-4DB2-BD59-A6C34878D82A}">
                    <a16:rowId xmlns="" xmlns:a16="http://schemas.microsoft.com/office/drawing/2014/main" val="2949570917"/>
                  </a:ext>
                </a:extLst>
              </a:tr>
              <a:tr h="343936">
                <a:tc>
                  <a:txBody>
                    <a:bodyPr/>
                    <a:lstStyle/>
                    <a:p>
                      <a:pPr algn="ctr" fontAlgn="ctr"/>
                      <a:r>
                        <a:rPr lang="az-Cyrl-AZ" sz="1100" cap="none" spc="0">
                          <a:solidFill>
                            <a:schemeClr val="tx1"/>
                          </a:solidFill>
                          <a:effectLst/>
                        </a:rPr>
                        <a:t>Гледање цртаних филмова, серија и филмова</a:t>
                      </a:r>
                      <a:endParaRPr lang="az-Cyrl-AZ" sz="1100" cap="none" spc="0">
                        <a:solidFill>
                          <a:schemeClr val="tx1"/>
                        </a:solidFill>
                        <a:effectLst/>
                        <a:latin typeface="Calibri" panose="020F0502020204030204" pitchFamily="34" charset="0"/>
                      </a:endParaRPr>
                    </a:p>
                  </a:txBody>
                  <a:tcPr marL="90818" marR="7277" marT="69860" marB="69860"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r>
                        <a:rPr lang="az-Cyrl-AZ" sz="1100" cap="none" spc="0">
                          <a:solidFill>
                            <a:schemeClr val="tx1"/>
                          </a:solidFill>
                          <a:effectLst/>
                        </a:rPr>
                        <a:t>Претраживање различитих сајтова</a:t>
                      </a:r>
                      <a:endParaRPr lang="az-Cyrl-AZ" sz="1100" cap="none" spc="0">
                        <a:solidFill>
                          <a:schemeClr val="tx1"/>
                        </a:solidFill>
                        <a:effectLst/>
                        <a:latin typeface="Calibri" panose="020F0502020204030204" pitchFamily="34" charset="0"/>
                      </a:endParaRPr>
                    </a:p>
                  </a:txBody>
                  <a:tcPr marL="90818" marR="7277" marT="69860" marB="69860"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r>
                        <a:rPr lang="az-Cyrl-AZ" sz="1100" cap="none" spc="0">
                          <a:solidFill>
                            <a:schemeClr val="tx1"/>
                          </a:solidFill>
                          <a:effectLst/>
                        </a:rPr>
                        <a:t>Друштвене мреже</a:t>
                      </a:r>
                      <a:endParaRPr lang="az-Cyrl-AZ" sz="1100" cap="none" spc="0">
                        <a:solidFill>
                          <a:schemeClr val="tx1"/>
                        </a:solidFill>
                        <a:effectLst/>
                        <a:latin typeface="Calibri" panose="020F0502020204030204" pitchFamily="34" charset="0"/>
                      </a:endParaRPr>
                    </a:p>
                  </a:txBody>
                  <a:tcPr marL="90818" marR="7277" marT="69860" marB="69860" anchor="ctr">
                    <a:lnL w="19050" cap="flat" cmpd="sng" algn="ctr">
                      <a:solidFill>
                        <a:schemeClr val="tx1"/>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 xmlns:a16="http://schemas.microsoft.com/office/drawing/2014/main" val="2821216766"/>
                  </a:ext>
                </a:extLst>
              </a:tr>
              <a:tr h="343936">
                <a:tc>
                  <a:txBody>
                    <a:bodyPr/>
                    <a:lstStyle/>
                    <a:p>
                      <a:pPr algn="ctr" fontAlgn="ctr"/>
                      <a:r>
                        <a:rPr lang="az-Cyrl-AZ" sz="1100" cap="none" spc="0">
                          <a:solidFill>
                            <a:schemeClr val="tx1"/>
                          </a:solidFill>
                          <a:effectLst/>
                        </a:rPr>
                        <a:t>Музика</a:t>
                      </a:r>
                      <a:endParaRPr lang="az-Cyrl-AZ" sz="1100" cap="none" spc="0">
                        <a:solidFill>
                          <a:schemeClr val="tx1"/>
                        </a:solidFill>
                        <a:effectLst/>
                        <a:latin typeface="Calibri" panose="020F0502020204030204" pitchFamily="34" charset="0"/>
                      </a:endParaRPr>
                    </a:p>
                  </a:txBody>
                  <a:tcPr marL="90818" marR="7277" marT="69860" marB="69860"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r>
                        <a:rPr lang="az-Cyrl-AZ" sz="1100" cap="none" spc="0">
                          <a:solidFill>
                            <a:schemeClr val="tx1"/>
                          </a:solidFill>
                          <a:effectLst/>
                        </a:rPr>
                        <a:t>Друштвене мреже</a:t>
                      </a:r>
                      <a:endParaRPr lang="az-Cyrl-AZ" sz="1100" cap="none" spc="0">
                        <a:solidFill>
                          <a:schemeClr val="tx1"/>
                        </a:solidFill>
                        <a:effectLst/>
                        <a:latin typeface="Calibri" panose="020F0502020204030204" pitchFamily="34" charset="0"/>
                      </a:endParaRPr>
                    </a:p>
                  </a:txBody>
                  <a:tcPr marL="90818" marR="7277" marT="69860" marB="69860"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r>
                        <a:rPr lang="az-Cyrl-AZ" sz="1100" cap="none" spc="0">
                          <a:solidFill>
                            <a:schemeClr val="tx1"/>
                          </a:solidFill>
                          <a:effectLst/>
                        </a:rPr>
                        <a:t>Музика</a:t>
                      </a:r>
                      <a:endParaRPr lang="az-Cyrl-AZ" sz="1100" cap="none" spc="0">
                        <a:solidFill>
                          <a:schemeClr val="tx1"/>
                        </a:solidFill>
                        <a:effectLst/>
                        <a:latin typeface="Calibri" panose="020F0502020204030204" pitchFamily="34" charset="0"/>
                      </a:endParaRPr>
                    </a:p>
                  </a:txBody>
                  <a:tcPr marL="90818" marR="7277" marT="69860" marB="69860"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 xmlns:a16="http://schemas.microsoft.com/office/drawing/2014/main" val="2363173651"/>
                  </a:ext>
                </a:extLst>
              </a:tr>
              <a:tr h="343936">
                <a:tc>
                  <a:txBody>
                    <a:bodyPr/>
                    <a:lstStyle/>
                    <a:p>
                      <a:pPr algn="ctr" fontAlgn="ctr"/>
                      <a:r>
                        <a:rPr lang="az-Cyrl-AZ" sz="1100" cap="none" spc="0">
                          <a:solidFill>
                            <a:schemeClr val="tx1"/>
                          </a:solidFill>
                          <a:effectLst/>
                        </a:rPr>
                        <a:t>Друштвене мреже</a:t>
                      </a:r>
                      <a:endParaRPr lang="az-Cyrl-AZ" sz="1100" cap="none" spc="0">
                        <a:solidFill>
                          <a:schemeClr val="tx1"/>
                        </a:solidFill>
                        <a:effectLst/>
                        <a:latin typeface="Calibri" panose="020F0502020204030204" pitchFamily="34" charset="0"/>
                      </a:endParaRPr>
                    </a:p>
                  </a:txBody>
                  <a:tcPr marL="90818" marR="7277" marT="69860" marB="69860"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r>
                        <a:rPr lang="az-Cyrl-AZ" sz="1100" cap="none" spc="0">
                          <a:solidFill>
                            <a:schemeClr val="tx1"/>
                          </a:solidFill>
                          <a:effectLst/>
                        </a:rPr>
                        <a:t>Онлајн послови</a:t>
                      </a:r>
                      <a:endParaRPr lang="az-Cyrl-AZ" sz="1100" cap="none" spc="0">
                        <a:solidFill>
                          <a:schemeClr val="tx1"/>
                        </a:solidFill>
                        <a:effectLst/>
                        <a:latin typeface="Calibri" panose="020F0502020204030204" pitchFamily="34" charset="0"/>
                      </a:endParaRPr>
                    </a:p>
                  </a:txBody>
                  <a:tcPr marL="90818" marR="7277" marT="69860" marB="69860"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r>
                        <a:rPr lang="az-Cyrl-AZ" sz="1100" cap="none" spc="0">
                          <a:solidFill>
                            <a:schemeClr val="tx1"/>
                          </a:solidFill>
                          <a:effectLst/>
                        </a:rPr>
                        <a:t>Онлајн вести</a:t>
                      </a:r>
                      <a:endParaRPr lang="az-Cyrl-AZ" sz="1100" cap="none" spc="0">
                        <a:solidFill>
                          <a:schemeClr val="tx1"/>
                        </a:solidFill>
                        <a:effectLst/>
                        <a:latin typeface="Calibri" panose="020F0502020204030204" pitchFamily="34" charset="0"/>
                      </a:endParaRPr>
                    </a:p>
                  </a:txBody>
                  <a:tcPr marL="90818" marR="7277" marT="69860" marB="69860" anchor="ctr">
                    <a:lnL w="19050" cap="flat" cmpd="sng" algn="ctr">
                      <a:solidFill>
                        <a:schemeClr val="tx1"/>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 xmlns:a16="http://schemas.microsoft.com/office/drawing/2014/main" val="549995679"/>
                  </a:ext>
                </a:extLst>
              </a:tr>
              <a:tr h="343936">
                <a:tc>
                  <a:txBody>
                    <a:bodyPr/>
                    <a:lstStyle/>
                    <a:p>
                      <a:pPr algn="ctr" fontAlgn="ctr"/>
                      <a:r>
                        <a:rPr lang="az-Cyrl-AZ" sz="1100" cap="none" spc="0">
                          <a:solidFill>
                            <a:schemeClr val="tx1"/>
                          </a:solidFill>
                          <a:effectLst/>
                        </a:rPr>
                        <a:t> Помоћ у решавању домаћих задатака</a:t>
                      </a:r>
                      <a:endParaRPr lang="az-Cyrl-AZ" sz="1100" cap="none" spc="0">
                        <a:solidFill>
                          <a:schemeClr val="tx1"/>
                        </a:solidFill>
                        <a:effectLst/>
                        <a:latin typeface="Calibri" panose="020F0502020204030204" pitchFamily="34" charset="0"/>
                      </a:endParaRPr>
                    </a:p>
                  </a:txBody>
                  <a:tcPr marL="90818" marR="7277" marT="69860" marB="69860"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r>
                        <a:rPr lang="az-Cyrl-AZ" sz="1100" cap="none" spc="0">
                          <a:solidFill>
                            <a:schemeClr val="tx1"/>
                          </a:solidFill>
                          <a:effectLst/>
                        </a:rPr>
                        <a:t>Комуникација са другима</a:t>
                      </a:r>
                      <a:endParaRPr lang="az-Cyrl-AZ" sz="1100" cap="none" spc="0">
                        <a:solidFill>
                          <a:schemeClr val="tx1"/>
                        </a:solidFill>
                        <a:effectLst/>
                        <a:latin typeface="Calibri" panose="020F0502020204030204" pitchFamily="34" charset="0"/>
                      </a:endParaRPr>
                    </a:p>
                  </a:txBody>
                  <a:tcPr marL="90818" marR="7277" marT="69860" marB="69860"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r>
                        <a:rPr lang="az-Cyrl-AZ" sz="1100" cap="none" spc="0">
                          <a:solidFill>
                            <a:schemeClr val="tx1"/>
                          </a:solidFill>
                          <a:effectLst/>
                        </a:rPr>
                        <a:t>Видеи са додатним и корисним информацијама</a:t>
                      </a:r>
                      <a:endParaRPr lang="az-Cyrl-AZ" sz="1100" cap="none" spc="0">
                        <a:solidFill>
                          <a:schemeClr val="tx1"/>
                        </a:solidFill>
                        <a:effectLst/>
                        <a:latin typeface="Calibri" panose="020F0502020204030204" pitchFamily="34" charset="0"/>
                      </a:endParaRPr>
                    </a:p>
                  </a:txBody>
                  <a:tcPr marL="90818" marR="7277" marT="69860" marB="69860"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 xmlns:a16="http://schemas.microsoft.com/office/drawing/2014/main" val="1747177867"/>
                  </a:ext>
                </a:extLst>
              </a:tr>
              <a:tr h="343936">
                <a:tc>
                  <a:txBody>
                    <a:bodyPr/>
                    <a:lstStyle/>
                    <a:p>
                      <a:pPr algn="ctr" fontAlgn="ctr"/>
                      <a:r>
                        <a:rPr lang="az-Cyrl-AZ" sz="1100" cap="none" spc="0">
                          <a:solidFill>
                            <a:schemeClr val="tx1"/>
                          </a:solidFill>
                          <a:effectLst/>
                        </a:rPr>
                        <a:t>Онлајн задаци за школу</a:t>
                      </a:r>
                      <a:endParaRPr lang="az-Cyrl-AZ" sz="1100" cap="none" spc="0">
                        <a:solidFill>
                          <a:schemeClr val="tx1"/>
                        </a:solidFill>
                        <a:effectLst/>
                        <a:latin typeface="Calibri" panose="020F0502020204030204" pitchFamily="34" charset="0"/>
                      </a:endParaRPr>
                    </a:p>
                  </a:txBody>
                  <a:tcPr marL="90818" marR="7277" marT="69860" marB="69860"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r>
                        <a:rPr lang="az-Cyrl-AZ" sz="1100" cap="none" spc="0">
                          <a:solidFill>
                            <a:schemeClr val="tx1"/>
                          </a:solidFill>
                          <a:effectLst/>
                        </a:rPr>
                        <a:t>Видеи са додатним и корисним информацијама </a:t>
                      </a:r>
                      <a:endParaRPr lang="az-Cyrl-AZ" sz="1100" cap="none" spc="0">
                        <a:solidFill>
                          <a:schemeClr val="tx1"/>
                        </a:solidFill>
                        <a:effectLst/>
                        <a:latin typeface="Calibri" panose="020F0502020204030204" pitchFamily="34" charset="0"/>
                      </a:endParaRPr>
                    </a:p>
                  </a:txBody>
                  <a:tcPr marL="90818" marR="7277" marT="69860" marB="69860"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r>
                        <a:rPr lang="az-Cyrl-AZ" sz="1100" cap="none" spc="0">
                          <a:solidFill>
                            <a:schemeClr val="tx1"/>
                          </a:solidFill>
                          <a:effectLst/>
                        </a:rPr>
                        <a:t>Хоби</a:t>
                      </a:r>
                      <a:endParaRPr lang="az-Cyrl-AZ" sz="1100" cap="none" spc="0">
                        <a:solidFill>
                          <a:schemeClr val="tx1"/>
                        </a:solidFill>
                        <a:effectLst/>
                        <a:latin typeface="Calibri" panose="020F0502020204030204" pitchFamily="34" charset="0"/>
                      </a:endParaRPr>
                    </a:p>
                  </a:txBody>
                  <a:tcPr marL="90818" marR="7277" marT="69860" marB="69860" anchor="ctr">
                    <a:lnL w="19050" cap="flat" cmpd="sng" algn="ctr">
                      <a:solidFill>
                        <a:schemeClr val="tx1"/>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 xmlns:a16="http://schemas.microsoft.com/office/drawing/2014/main" val="265849673"/>
                  </a:ext>
                </a:extLst>
              </a:tr>
              <a:tr h="343936">
                <a:tc>
                  <a:txBody>
                    <a:bodyPr/>
                    <a:lstStyle/>
                    <a:p>
                      <a:pPr algn="ctr" fontAlgn="ctr"/>
                      <a:r>
                        <a:rPr lang="az-Cyrl-AZ" sz="1100" cap="none" spc="0">
                          <a:solidFill>
                            <a:schemeClr val="tx1"/>
                          </a:solidFill>
                          <a:effectLst/>
                        </a:rPr>
                        <a:t>Хоби</a:t>
                      </a:r>
                      <a:endParaRPr lang="az-Cyrl-AZ" sz="1100" cap="none" spc="0">
                        <a:solidFill>
                          <a:schemeClr val="tx1"/>
                        </a:solidFill>
                        <a:effectLst/>
                        <a:latin typeface="Calibri" panose="020F0502020204030204" pitchFamily="34" charset="0"/>
                      </a:endParaRPr>
                    </a:p>
                  </a:txBody>
                  <a:tcPr marL="90818" marR="7277" marT="69860" marB="69860"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r>
                        <a:rPr lang="az-Cyrl-AZ" sz="1100" cap="none" spc="0">
                          <a:solidFill>
                            <a:schemeClr val="tx1"/>
                          </a:solidFill>
                          <a:effectLst/>
                        </a:rPr>
                        <a:t>Музика</a:t>
                      </a:r>
                      <a:endParaRPr lang="az-Cyrl-AZ" sz="1100" cap="none" spc="0">
                        <a:solidFill>
                          <a:schemeClr val="tx1"/>
                        </a:solidFill>
                        <a:effectLst/>
                        <a:latin typeface="Calibri" panose="020F0502020204030204" pitchFamily="34" charset="0"/>
                      </a:endParaRPr>
                    </a:p>
                  </a:txBody>
                  <a:tcPr marL="90818" marR="7277" marT="69860" marB="69860"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endParaRPr lang="en-US" sz="1100" cap="none" spc="0">
                        <a:solidFill>
                          <a:schemeClr val="tx1"/>
                        </a:solidFill>
                        <a:effectLst/>
                        <a:latin typeface="Calibri" panose="020F0502020204030204" pitchFamily="34" charset="0"/>
                      </a:endParaRPr>
                    </a:p>
                  </a:txBody>
                  <a:tcPr marL="90818" marR="7277" marT="69860" marB="69860"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 xmlns:a16="http://schemas.microsoft.com/office/drawing/2014/main" val="2143719265"/>
                  </a:ext>
                </a:extLst>
              </a:tr>
              <a:tr h="343936">
                <a:tc>
                  <a:txBody>
                    <a:bodyPr/>
                    <a:lstStyle/>
                    <a:p>
                      <a:pPr algn="ctr" fontAlgn="ctr"/>
                      <a:r>
                        <a:rPr lang="az-Cyrl-AZ" sz="1100" cap="none" spc="0">
                          <a:solidFill>
                            <a:schemeClr val="tx1"/>
                          </a:solidFill>
                          <a:effectLst/>
                        </a:rPr>
                        <a:t>Комуникација са другима</a:t>
                      </a:r>
                      <a:endParaRPr lang="az-Cyrl-AZ" sz="1100" cap="none" spc="0">
                        <a:solidFill>
                          <a:schemeClr val="tx1"/>
                        </a:solidFill>
                        <a:effectLst/>
                        <a:latin typeface="Calibri" panose="020F0502020204030204" pitchFamily="34" charset="0"/>
                      </a:endParaRPr>
                    </a:p>
                  </a:txBody>
                  <a:tcPr marL="90818" marR="7277" marT="69860" marB="69860"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r>
                        <a:rPr lang="az-Cyrl-AZ" sz="1100" cap="none" spc="0">
                          <a:solidFill>
                            <a:schemeClr val="tx1"/>
                          </a:solidFill>
                          <a:effectLst/>
                        </a:rPr>
                        <a:t>Хоби</a:t>
                      </a:r>
                      <a:endParaRPr lang="az-Cyrl-AZ" sz="1100" cap="none" spc="0">
                        <a:solidFill>
                          <a:schemeClr val="tx1"/>
                        </a:solidFill>
                        <a:effectLst/>
                        <a:latin typeface="Calibri" panose="020F0502020204030204" pitchFamily="34" charset="0"/>
                      </a:endParaRPr>
                    </a:p>
                  </a:txBody>
                  <a:tcPr marL="90818" marR="7277" marT="69860" marB="69860"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endParaRPr lang="en-US" sz="1100" cap="none" spc="0">
                        <a:solidFill>
                          <a:schemeClr val="tx1"/>
                        </a:solidFill>
                        <a:effectLst/>
                        <a:latin typeface="Calibri" panose="020F0502020204030204" pitchFamily="34" charset="0"/>
                      </a:endParaRPr>
                    </a:p>
                  </a:txBody>
                  <a:tcPr marL="90818" marR="7277" marT="69860" marB="69860" anchor="ctr">
                    <a:lnL w="19050" cap="flat" cmpd="sng" algn="ctr">
                      <a:solidFill>
                        <a:schemeClr val="tx1"/>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 xmlns:a16="http://schemas.microsoft.com/office/drawing/2014/main" val="1090661779"/>
                  </a:ext>
                </a:extLst>
              </a:tr>
            </a:tbl>
          </a:graphicData>
        </a:graphic>
      </p:graphicFrame>
    </p:spTree>
    <p:extLst>
      <p:ext uri="{BB962C8B-B14F-4D97-AF65-F5344CB8AC3E}">
        <p14:creationId xmlns:p14="http://schemas.microsoft.com/office/powerpoint/2010/main" val="29584766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 xmlns:a16="http://schemas.microsoft.com/office/drawing/2014/main" id="{F64F9B95-9045-48D2-B9F3-2927E98F54A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085AA86F-6A4D-4BCB-A045-D992CDC2959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 xmlns:a16="http://schemas.microsoft.com/office/drawing/2014/main" id="{33E93247-6229-44AB-A550-739E971E69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Man alone in an office">
            <a:extLst>
              <a:ext uri="{FF2B5EF4-FFF2-40B4-BE49-F238E27FC236}">
                <a16:creationId xmlns="" xmlns:a16="http://schemas.microsoft.com/office/drawing/2014/main" id="{0F72D768-7A93-4EE2-ADB8-F7060D2CAE35}"/>
              </a:ext>
            </a:extLst>
          </p:cNvPr>
          <p:cNvPicPr>
            <a:picLocks noGrp="1" noChangeAspect="1"/>
          </p:cNvPicPr>
          <p:nvPr>
            <p:ph idx="1"/>
          </p:nvPr>
        </p:nvPicPr>
        <p:blipFill rotWithShape="1">
          <a:blip r:embed="rId2"/>
          <a:srcRect b="15730"/>
          <a:stretch/>
        </p:blipFill>
        <p:spPr>
          <a:xfrm>
            <a:off x="20" y="10"/>
            <a:ext cx="12191980" cy="6857990"/>
          </a:xfrm>
          <a:prstGeom prst="rect">
            <a:avLst/>
          </a:prstGeom>
        </p:spPr>
      </p:pic>
      <p:sp>
        <p:nvSpPr>
          <p:cNvPr id="15" name="Rectangle 14">
            <a:extLst>
              <a:ext uri="{FF2B5EF4-FFF2-40B4-BE49-F238E27FC236}">
                <a16:creationId xmlns="" xmlns:a16="http://schemas.microsoft.com/office/drawing/2014/main" id="{6BB6B482-ACCA-4938-8AEA-49D525C1722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46905" y="46904"/>
            <a:ext cx="6865150" cy="6771342"/>
          </a:xfrm>
          <a:prstGeom prst="rect">
            <a:avLst/>
          </a:prstGeom>
          <a:gradFill>
            <a:gsLst>
              <a:gs pos="42000">
                <a:srgbClr val="000000">
                  <a:alpha val="18000"/>
                </a:srgbClr>
              </a:gs>
              <a:gs pos="0">
                <a:srgbClr val="000000">
                  <a:alpha val="0"/>
                </a:srgbClr>
              </a:gs>
              <a:gs pos="100000">
                <a:srgbClr val="000000">
                  <a:alpha val="3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A16D48E1-E73E-4B21-A88D-9BC9CE6663E3}"/>
              </a:ext>
            </a:extLst>
          </p:cNvPr>
          <p:cNvSpPr>
            <a:spLocks noGrp="1"/>
          </p:cNvSpPr>
          <p:nvPr>
            <p:ph type="title"/>
          </p:nvPr>
        </p:nvSpPr>
        <p:spPr>
          <a:xfrm>
            <a:off x="647701" y="871759"/>
            <a:ext cx="5067300" cy="3497042"/>
          </a:xfrm>
        </p:spPr>
        <p:txBody>
          <a:bodyPr vert="horz" lIns="91440" tIns="45720" rIns="91440" bIns="45720" rtlCol="0" anchor="t">
            <a:normAutofit/>
          </a:bodyPr>
          <a:lstStyle/>
          <a:p>
            <a:r>
              <a:rPr lang="en-US" sz="5400">
                <a:solidFill>
                  <a:srgbClr val="FFFFFF"/>
                </a:solidFill>
              </a:rPr>
              <a:t>Рачунари и рачунарске мреже</a:t>
            </a:r>
          </a:p>
        </p:txBody>
      </p:sp>
      <p:cxnSp>
        <p:nvCxnSpPr>
          <p:cNvPr id="17" name="Straight Connector 16">
            <a:extLst>
              <a:ext uri="{FF2B5EF4-FFF2-40B4-BE49-F238E27FC236}">
                <a16:creationId xmlns="" xmlns:a16="http://schemas.microsoft.com/office/drawing/2014/main" id="{EE2E603F-4A95-4FE8-BB06-211DFD75DBE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723900"/>
            <a:ext cx="16383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428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1" descr="A picture containing indoor, close&#10;&#10;Description automatically generated">
            <a:extLst>
              <a:ext uri="{FF2B5EF4-FFF2-40B4-BE49-F238E27FC236}">
                <a16:creationId xmlns="" xmlns:a16="http://schemas.microsoft.com/office/drawing/2014/main" id="{7D8C9BA2-1728-4061-AB1A-0A4035D44D40}"/>
              </a:ext>
            </a:extLst>
          </p:cNvPr>
          <p:cNvPicPr>
            <a:picLocks noChangeAspect="1"/>
          </p:cNvPicPr>
          <p:nvPr/>
        </p:nvPicPr>
        <p:blipFill rotWithShape="1">
          <a:blip r:embed="rId2">
            <a:extLst>
              <a:ext uri="{837473B0-CC2E-450A-ABE3-18F120FF3D39}">
                <a1611:picAttrSrcUrl xmlns="" xmlns:a1611="http://schemas.microsoft.com/office/drawing/2016/11/main" r:id="rId3"/>
              </a:ext>
            </a:extLst>
          </a:blip>
          <a:srcRect t="18619" b="6381"/>
          <a:stretch/>
        </p:blipFill>
        <p:spPr>
          <a:xfrm>
            <a:off x="1" y="10"/>
            <a:ext cx="12192000" cy="6857989"/>
          </a:xfrm>
          <a:prstGeom prst="rect">
            <a:avLst/>
          </a:prstGeom>
        </p:spPr>
      </p:pic>
      <p:sp>
        <p:nvSpPr>
          <p:cNvPr id="2" name="Title 1">
            <a:extLst>
              <a:ext uri="{FF2B5EF4-FFF2-40B4-BE49-F238E27FC236}">
                <a16:creationId xmlns="" xmlns:a16="http://schemas.microsoft.com/office/drawing/2014/main" id="{9A0473A1-7C00-442D-91B7-484C44928032}"/>
              </a:ext>
            </a:extLst>
          </p:cNvPr>
          <p:cNvSpPr>
            <a:spLocks noGrp="1"/>
          </p:cNvSpPr>
          <p:nvPr>
            <p:ph type="title"/>
          </p:nvPr>
        </p:nvSpPr>
        <p:spPr>
          <a:xfrm>
            <a:off x="6536439" y="2650535"/>
            <a:ext cx="5654631" cy="1742737"/>
          </a:xfrm>
        </p:spPr>
        <p:txBody>
          <a:bodyPr vert="horz" lIns="91440" tIns="45720" rIns="91440" bIns="45720" rtlCol="0" anchor="ctr">
            <a:normAutofit/>
          </a:bodyPr>
          <a:lstStyle/>
          <a:p>
            <a:pPr algn="ctr"/>
            <a:r>
              <a:rPr lang="en-US" sz="5400">
                <a:solidFill>
                  <a:srgbClr val="FFFFFF"/>
                </a:solidFill>
              </a:rPr>
              <a:t>Хвала на пажњи!!!</a:t>
            </a:r>
            <a:endParaRPr lang="en-US"/>
          </a:p>
        </p:txBody>
      </p:sp>
      <p:sp>
        <p:nvSpPr>
          <p:cNvPr id="22" name="TextBox 21">
            <a:extLst>
              <a:ext uri="{FF2B5EF4-FFF2-40B4-BE49-F238E27FC236}">
                <a16:creationId xmlns="" xmlns:a16="http://schemas.microsoft.com/office/drawing/2014/main" id="{4E8F2C7E-FDF2-4CF6-92A0-186441257445}"/>
              </a:ext>
            </a:extLst>
          </p:cNvPr>
          <p:cNvSpPr txBox="1"/>
          <p:nvPr/>
        </p:nvSpPr>
        <p:spPr>
          <a:xfrm>
            <a:off x="11589099" y="-1287300"/>
            <a:ext cx="184731" cy="200055"/>
          </a:xfrm>
          <a:prstGeom prst="rect">
            <a:avLst/>
          </a:prstGeom>
          <a:solidFill>
            <a:srgbClr val="000000"/>
          </a:solidFill>
        </p:spPr>
        <p:txBody>
          <a:bodyPr wrap="none" lIns="91440" tIns="45720" rIns="91440" bIns="45720" anchor="t">
            <a:spAutoFit/>
          </a:bodyPr>
          <a:lstStyle/>
          <a:p>
            <a:pPr algn="r">
              <a:spcAft>
                <a:spcPts val="600"/>
              </a:spcAft>
            </a:pPr>
            <a:endParaRPr lang="en-US" sz="700" dirty="0">
              <a:solidFill>
                <a:srgbClr val="FFFFFF"/>
              </a:solidFill>
            </a:endParaRPr>
          </a:p>
        </p:txBody>
      </p:sp>
    </p:spTree>
    <p:extLst>
      <p:ext uri="{BB962C8B-B14F-4D97-AF65-F5344CB8AC3E}">
        <p14:creationId xmlns:p14="http://schemas.microsoft.com/office/powerpoint/2010/main" val="29279312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C477214-C4D0-4C7B-9A20-3150701F1E6F}"/>
              </a:ext>
            </a:extLst>
          </p:cNvPr>
          <p:cNvSpPr>
            <a:spLocks noGrp="1"/>
          </p:cNvSpPr>
          <p:nvPr>
            <p:ph type="title"/>
          </p:nvPr>
        </p:nvSpPr>
        <p:spPr>
          <a:xfrm>
            <a:off x="700635" y="736242"/>
            <a:ext cx="10604675" cy="981582"/>
          </a:xfrm>
        </p:spPr>
        <p:txBody>
          <a:bodyPr>
            <a:normAutofit fontScale="90000"/>
          </a:bodyPr>
          <a:lstStyle/>
          <a:p>
            <a:r>
              <a:rPr lang="en-US" sz="4800" dirty="0"/>
              <a:t>Рачунари и </a:t>
            </a:r>
            <a:r>
              <a:rPr lang="en-US" sz="4800" dirty="0" err="1"/>
              <a:t>рачунарске</a:t>
            </a:r>
            <a:r>
              <a:rPr lang="en-US" sz="4800" dirty="0"/>
              <a:t> </a:t>
            </a:r>
            <a:r>
              <a:rPr lang="en-US" sz="4800" dirty="0" err="1"/>
              <a:t>мреже</a:t>
            </a:r>
            <a:endParaRPr lang="en-US" sz="4800" dirty="0"/>
          </a:p>
        </p:txBody>
      </p:sp>
      <p:sp>
        <p:nvSpPr>
          <p:cNvPr id="3" name="Content Placeholder 2">
            <a:extLst>
              <a:ext uri="{FF2B5EF4-FFF2-40B4-BE49-F238E27FC236}">
                <a16:creationId xmlns="" xmlns:a16="http://schemas.microsoft.com/office/drawing/2014/main" id="{3A7F2A3C-B537-46B0-9791-D436FD92BDF5}"/>
              </a:ext>
            </a:extLst>
          </p:cNvPr>
          <p:cNvSpPr>
            <a:spLocks noGrp="1"/>
          </p:cNvSpPr>
          <p:nvPr>
            <p:ph idx="1"/>
          </p:nvPr>
        </p:nvSpPr>
        <p:spPr>
          <a:xfrm>
            <a:off x="415097" y="1952043"/>
            <a:ext cx="11534363" cy="4101988"/>
          </a:xfrm>
        </p:spPr>
        <p:txBody>
          <a:bodyPr vert="horz" lIns="91440" tIns="45720" rIns="91440" bIns="45720" rtlCol="0" anchor="t">
            <a:noAutofit/>
          </a:bodyPr>
          <a:lstStyle/>
          <a:p>
            <a:r>
              <a:rPr lang="en-US" sz="2100" b="1" err="1"/>
              <a:t>Рачунарска</a:t>
            </a:r>
            <a:r>
              <a:rPr lang="en-US" sz="2100" b="1" dirty="0"/>
              <a:t> </a:t>
            </a:r>
            <a:r>
              <a:rPr lang="en-US" sz="2100" b="1" err="1"/>
              <a:t>мрежа</a:t>
            </a:r>
            <a:r>
              <a:rPr lang="en-US" sz="2100" dirty="0"/>
              <a:t> </a:t>
            </a:r>
            <a:r>
              <a:rPr lang="en-US" sz="2100" err="1"/>
              <a:t>је</a:t>
            </a:r>
            <a:r>
              <a:rPr lang="en-US" sz="2100" dirty="0"/>
              <a:t> </a:t>
            </a:r>
            <a:r>
              <a:rPr lang="en-US" sz="2100" err="1"/>
              <a:t>појам</a:t>
            </a:r>
            <a:r>
              <a:rPr lang="en-US" sz="2100" dirty="0"/>
              <a:t> </a:t>
            </a:r>
            <a:r>
              <a:rPr lang="en-US" sz="2100" err="1"/>
              <a:t>који</a:t>
            </a:r>
            <a:r>
              <a:rPr lang="en-US" sz="2100" dirty="0"/>
              <a:t> </a:t>
            </a:r>
            <a:r>
              <a:rPr lang="en-US" sz="2100" err="1"/>
              <a:t>се</a:t>
            </a:r>
            <a:r>
              <a:rPr lang="en-US" sz="2100" dirty="0"/>
              <a:t> </a:t>
            </a:r>
            <a:r>
              <a:rPr lang="en-US" sz="2100" err="1"/>
              <a:t>односи</a:t>
            </a:r>
            <a:r>
              <a:rPr lang="en-US" sz="2100" dirty="0"/>
              <a:t> </a:t>
            </a:r>
            <a:r>
              <a:rPr lang="en-US" sz="2100"/>
              <a:t>на рачунаре и </a:t>
            </a:r>
            <a:r>
              <a:rPr lang="en-US" sz="2100" err="1"/>
              <a:t>друге</a:t>
            </a:r>
            <a:r>
              <a:rPr lang="en-US" sz="2100" dirty="0"/>
              <a:t> </a:t>
            </a:r>
            <a:r>
              <a:rPr lang="en-US" sz="2100"/>
              <a:t>уређаје</a:t>
            </a:r>
            <a:r>
              <a:rPr lang="en-US" sz="2100" dirty="0"/>
              <a:t> </a:t>
            </a:r>
            <a:r>
              <a:rPr lang="en-US" sz="2100" err="1"/>
              <a:t>који</a:t>
            </a:r>
            <a:r>
              <a:rPr lang="en-US" sz="2100" dirty="0"/>
              <a:t> </a:t>
            </a:r>
            <a:r>
              <a:rPr lang="en-US" sz="2100" err="1"/>
              <a:t>су</a:t>
            </a:r>
            <a:r>
              <a:rPr lang="en-US" sz="2100" dirty="0"/>
              <a:t> </a:t>
            </a:r>
            <a:r>
              <a:rPr lang="en-US" sz="2100" err="1"/>
              <a:t>међусобно</a:t>
            </a:r>
            <a:r>
              <a:rPr lang="en-US" sz="2100" dirty="0"/>
              <a:t> </a:t>
            </a:r>
            <a:r>
              <a:rPr lang="en-US" sz="2100" err="1"/>
              <a:t>повезани</a:t>
            </a:r>
            <a:r>
              <a:rPr lang="en-US" sz="2100" dirty="0"/>
              <a:t> </a:t>
            </a:r>
            <a:r>
              <a:rPr lang="en-US" sz="2100"/>
              <a:t>кабловима</a:t>
            </a:r>
            <a:r>
              <a:rPr lang="en-US" sz="2100" dirty="0"/>
              <a:t> </a:t>
            </a:r>
            <a:r>
              <a:rPr lang="en-US" sz="2100" err="1"/>
              <a:t>или</a:t>
            </a:r>
            <a:r>
              <a:rPr lang="en-US" sz="2100" dirty="0"/>
              <a:t> </a:t>
            </a:r>
            <a:r>
              <a:rPr lang="en-US" sz="2100" err="1"/>
              <a:t>на</a:t>
            </a:r>
            <a:r>
              <a:rPr lang="en-US" sz="2100" dirty="0"/>
              <a:t> </a:t>
            </a:r>
            <a:r>
              <a:rPr lang="en-US" sz="2100" err="1"/>
              <a:t>други</a:t>
            </a:r>
            <a:r>
              <a:rPr lang="en-US" sz="2100" dirty="0"/>
              <a:t> </a:t>
            </a:r>
            <a:r>
              <a:rPr lang="en-US" sz="2100"/>
              <a:t>начин, и чији је сврха међусобна комуникација и </a:t>
            </a:r>
            <a:r>
              <a:rPr lang="en-US" sz="2100" err="1"/>
              <a:t>дељења</a:t>
            </a:r>
            <a:r>
              <a:rPr lang="en-US" sz="2100" dirty="0"/>
              <a:t> </a:t>
            </a:r>
            <a:r>
              <a:rPr lang="en-US" sz="2100"/>
              <a:t>података</a:t>
            </a:r>
            <a:r>
              <a:rPr lang="en-US" sz="2100" dirty="0"/>
              <a:t>.</a:t>
            </a:r>
          </a:p>
          <a:p>
            <a:r>
              <a:rPr lang="en-US" sz="2100" dirty="0"/>
              <a:t>У </a:t>
            </a:r>
            <a:r>
              <a:rPr lang="en-US" sz="2100" err="1"/>
              <a:t>рачунарској</a:t>
            </a:r>
            <a:r>
              <a:rPr lang="en-US" sz="2100" dirty="0"/>
              <a:t> </a:t>
            </a:r>
            <a:r>
              <a:rPr lang="en-US" sz="2100" err="1"/>
              <a:t>мрежи</a:t>
            </a:r>
            <a:r>
              <a:rPr lang="en-US" sz="2100" dirty="0"/>
              <a:t>, </a:t>
            </a:r>
            <a:r>
              <a:rPr lang="en-US" sz="2100" err="1"/>
              <a:t>осим</a:t>
            </a:r>
            <a:r>
              <a:rPr lang="en-US" sz="2100" dirty="0"/>
              <a:t> </a:t>
            </a:r>
            <a:r>
              <a:rPr lang="en-US" sz="2100" err="1"/>
              <a:t>рачунара</a:t>
            </a:r>
            <a:r>
              <a:rPr lang="en-US" sz="2100" dirty="0"/>
              <a:t>, </a:t>
            </a:r>
            <a:r>
              <a:rPr lang="en-US" sz="2100" err="1"/>
              <a:t>могу</a:t>
            </a:r>
            <a:r>
              <a:rPr lang="en-US" sz="2100" dirty="0"/>
              <a:t> </a:t>
            </a:r>
            <a:r>
              <a:rPr lang="en-US" sz="2100" err="1"/>
              <a:t>бити</a:t>
            </a:r>
            <a:r>
              <a:rPr lang="en-US" sz="2100" dirty="0"/>
              <a:t> </a:t>
            </a:r>
            <a:r>
              <a:rPr lang="en-US" sz="2100"/>
              <a:t>и хабови (разводници), свичеви (скретнице, </a:t>
            </a:r>
            <a:r>
              <a:rPr lang="en-US" sz="2100" err="1"/>
              <a:t>комутатори</a:t>
            </a:r>
            <a:r>
              <a:rPr lang="en-US" sz="2100"/>
              <a:t>) и рутери (</a:t>
            </a:r>
            <a:r>
              <a:rPr lang="en-US" sz="2100" err="1"/>
              <a:t>усмеривачи</a:t>
            </a:r>
            <a:r>
              <a:rPr lang="en-US" sz="2100"/>
              <a:t>). </a:t>
            </a:r>
            <a:r>
              <a:rPr lang="en-US" sz="2100" err="1"/>
              <a:t>Различите</a:t>
            </a:r>
            <a:r>
              <a:rPr lang="en-US" sz="2100" dirty="0"/>
              <a:t> </a:t>
            </a:r>
            <a:r>
              <a:rPr lang="en-US" sz="2100"/>
              <a:t>технологије</a:t>
            </a:r>
            <a:r>
              <a:rPr lang="en-US" sz="2100" dirty="0"/>
              <a:t> </a:t>
            </a:r>
            <a:r>
              <a:rPr lang="en-US" sz="2100" err="1"/>
              <a:t>могу</a:t>
            </a:r>
            <a:r>
              <a:rPr lang="en-US" sz="2100" dirty="0"/>
              <a:t> </a:t>
            </a:r>
            <a:r>
              <a:rPr lang="en-US" sz="2100" err="1"/>
              <a:t>се</a:t>
            </a:r>
            <a:r>
              <a:rPr lang="en-US" sz="2100" dirty="0"/>
              <a:t> </a:t>
            </a:r>
            <a:r>
              <a:rPr lang="en-US" sz="2100" err="1"/>
              <a:t>користити</a:t>
            </a:r>
            <a:r>
              <a:rPr lang="en-US" sz="2100" dirty="0"/>
              <a:t> </a:t>
            </a:r>
            <a:r>
              <a:rPr lang="en-US" sz="2100" err="1"/>
              <a:t>за</a:t>
            </a:r>
            <a:r>
              <a:rPr lang="en-US" sz="2100" dirty="0"/>
              <a:t> </a:t>
            </a:r>
            <a:r>
              <a:rPr lang="en-US" sz="2100" err="1"/>
              <a:t>пренос</a:t>
            </a:r>
            <a:r>
              <a:rPr lang="en-US" sz="2100" dirty="0"/>
              <a:t> </a:t>
            </a:r>
            <a:r>
              <a:rPr lang="en-US" sz="2100" err="1"/>
              <a:t>података</a:t>
            </a:r>
            <a:r>
              <a:rPr lang="en-US" sz="2100"/>
              <a:t> с </a:t>
            </a:r>
            <a:r>
              <a:rPr lang="en-US" sz="2100" err="1"/>
              <a:t>једног</a:t>
            </a:r>
            <a:r>
              <a:rPr lang="en-US" sz="2100" dirty="0"/>
              <a:t> </a:t>
            </a:r>
            <a:r>
              <a:rPr lang="en-US" sz="2100" err="1"/>
              <a:t>места</a:t>
            </a:r>
            <a:r>
              <a:rPr lang="en-US" sz="2100" dirty="0"/>
              <a:t> </a:t>
            </a:r>
            <a:r>
              <a:rPr lang="en-US" sz="2100" err="1"/>
              <a:t>на</a:t>
            </a:r>
            <a:r>
              <a:rPr lang="en-US" sz="2100" dirty="0"/>
              <a:t> </a:t>
            </a:r>
            <a:r>
              <a:rPr lang="en-US" sz="2100" err="1"/>
              <a:t>друго</a:t>
            </a:r>
            <a:r>
              <a:rPr lang="en-US" sz="2100"/>
              <a:t>, </a:t>
            </a:r>
            <a:r>
              <a:rPr lang="en-US" sz="2100" err="1"/>
              <a:t>укључујући</a:t>
            </a:r>
            <a:r>
              <a:rPr lang="en-US" sz="2100" dirty="0"/>
              <a:t> </a:t>
            </a:r>
            <a:r>
              <a:rPr lang="en-US" sz="2100"/>
              <a:t>каблове, радио</a:t>
            </a:r>
            <a:r>
              <a:rPr lang="en-US" sz="2100" dirty="0"/>
              <a:t> </a:t>
            </a:r>
            <a:r>
              <a:rPr lang="en-US" sz="2100"/>
              <a:t>таласе</a:t>
            </a:r>
            <a:r>
              <a:rPr lang="en-US" sz="2100" dirty="0"/>
              <a:t> и </a:t>
            </a:r>
            <a:r>
              <a:rPr lang="en-US" sz="2100"/>
              <a:t>микроталасни</a:t>
            </a:r>
            <a:r>
              <a:rPr lang="en-US" sz="2100" dirty="0"/>
              <a:t> </a:t>
            </a:r>
            <a:r>
              <a:rPr lang="en-US" sz="2100" err="1"/>
              <a:t>пренос</a:t>
            </a:r>
            <a:r>
              <a:rPr lang="en-US" sz="2100"/>
              <a:t>. </a:t>
            </a:r>
            <a:r>
              <a:rPr lang="en-US" sz="2100" err="1"/>
              <a:t>Веза</a:t>
            </a:r>
            <a:r>
              <a:rPr lang="en-US" sz="2100" dirty="0"/>
              <a:t> </a:t>
            </a:r>
            <a:r>
              <a:rPr lang="en-US" sz="2100" err="1"/>
              <a:t>између</a:t>
            </a:r>
            <a:r>
              <a:rPr lang="en-US" sz="2100" dirty="0"/>
              <a:t> </a:t>
            </a:r>
            <a:r>
              <a:rPr lang="en-US" sz="2100" err="1"/>
              <a:t>два</a:t>
            </a:r>
            <a:r>
              <a:rPr lang="en-US" sz="2100" dirty="0"/>
              <a:t> </a:t>
            </a:r>
            <a:r>
              <a:rPr lang="en-US" sz="2100"/>
              <a:t>рачунара</a:t>
            </a:r>
            <a:r>
              <a:rPr lang="en-US" sz="2100" dirty="0"/>
              <a:t> </a:t>
            </a:r>
            <a:r>
              <a:rPr lang="en-US" sz="2100" err="1"/>
              <a:t>који</a:t>
            </a:r>
            <a:r>
              <a:rPr lang="en-US" sz="2100" dirty="0"/>
              <a:t> </a:t>
            </a:r>
            <a:r>
              <a:rPr lang="en-US" sz="2100" err="1"/>
              <a:t>деле</a:t>
            </a:r>
            <a:r>
              <a:rPr lang="en-US" sz="2100" dirty="0"/>
              <a:t> </a:t>
            </a:r>
            <a:r>
              <a:rPr lang="en-US" sz="2100"/>
              <a:t>своје ресурсе назива се рачунаркса мрежа.</a:t>
            </a:r>
            <a:endParaRPr lang="en-US" sz="2100" dirty="0"/>
          </a:p>
          <a:p>
            <a:r>
              <a:rPr lang="en-US" sz="2100"/>
              <a:t>Рачунарске мреже су настале комбинацијом две различите технологије а то су рачунарство и телекомуникација.</a:t>
            </a:r>
            <a:endParaRPr lang="en-US" sz="2100" dirty="0"/>
          </a:p>
        </p:txBody>
      </p:sp>
    </p:spTree>
    <p:extLst>
      <p:ext uri="{BB962C8B-B14F-4D97-AF65-F5344CB8AC3E}">
        <p14:creationId xmlns:p14="http://schemas.microsoft.com/office/powerpoint/2010/main" val="12480483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705F8C-15D7-48C2-8CFB-30915D63DD51}"/>
              </a:ext>
            </a:extLst>
          </p:cNvPr>
          <p:cNvSpPr>
            <a:spLocks noGrp="1"/>
          </p:cNvSpPr>
          <p:nvPr>
            <p:ph type="title"/>
          </p:nvPr>
        </p:nvSpPr>
        <p:spPr>
          <a:xfrm>
            <a:off x="700635" y="922096"/>
            <a:ext cx="10691265" cy="816849"/>
          </a:xfrm>
        </p:spPr>
        <p:txBody>
          <a:bodyPr>
            <a:normAutofit fontScale="90000"/>
          </a:bodyPr>
          <a:lstStyle/>
          <a:p>
            <a:r>
              <a:rPr lang="en-US"/>
              <a:t>Значај рачунарских мрежа за компаније</a:t>
            </a:r>
          </a:p>
        </p:txBody>
      </p:sp>
      <p:sp>
        <p:nvSpPr>
          <p:cNvPr id="3" name="Content Placeholder 2">
            <a:extLst>
              <a:ext uri="{FF2B5EF4-FFF2-40B4-BE49-F238E27FC236}">
                <a16:creationId xmlns="" xmlns:a16="http://schemas.microsoft.com/office/drawing/2014/main" id="{583FBA8B-8E90-4F94-8C4D-01492E3D3CBC}"/>
              </a:ext>
            </a:extLst>
          </p:cNvPr>
          <p:cNvSpPr>
            <a:spLocks noGrp="1"/>
          </p:cNvSpPr>
          <p:nvPr>
            <p:ph idx="1"/>
          </p:nvPr>
        </p:nvSpPr>
        <p:spPr>
          <a:xfrm>
            <a:off x="657339" y="1964081"/>
            <a:ext cx="10977015" cy="4181610"/>
          </a:xfrm>
        </p:spPr>
        <p:txBody>
          <a:bodyPr vert="horz" lIns="91440" tIns="45720" rIns="91440" bIns="45720" rtlCol="0" anchor="t">
            <a:normAutofit/>
          </a:bodyPr>
          <a:lstStyle/>
          <a:p>
            <a:r>
              <a:rPr lang="en-US"/>
              <a:t>Рачунарске мреже имају велики значај како за поједнице тако и за компаније.</a:t>
            </a:r>
          </a:p>
          <a:p>
            <a:r>
              <a:rPr lang="en-US"/>
              <a:t>Рачунарске мреже компанијама омогућавају</a:t>
            </a:r>
            <a:endParaRPr lang="en-US" dirty="0"/>
          </a:p>
          <a:p>
            <a:r>
              <a:rPr lang="en-US"/>
              <a:t>Дељење ресурса</a:t>
            </a:r>
            <a:endParaRPr lang="en-US" dirty="0"/>
          </a:p>
          <a:p>
            <a:r>
              <a:rPr lang="en-US"/>
              <a:t>Високу поузданости система</a:t>
            </a:r>
            <a:endParaRPr lang="en-US" dirty="0"/>
          </a:p>
          <a:p>
            <a:r>
              <a:rPr lang="en-US"/>
              <a:t>Уштеду новца</a:t>
            </a:r>
            <a:endParaRPr lang="en-US" dirty="0"/>
          </a:p>
          <a:p>
            <a:r>
              <a:rPr lang="en-US"/>
              <a:t>Електронско пословање</a:t>
            </a:r>
            <a:endParaRPr lang="en-US" dirty="0"/>
          </a:p>
          <a:p>
            <a:r>
              <a:rPr lang="en-US"/>
              <a:t>Моћни комуникациони медијум </a:t>
            </a:r>
            <a:endParaRPr lang="en-US" dirty="0"/>
          </a:p>
          <a:p>
            <a:endParaRPr lang="en-US" dirty="0"/>
          </a:p>
          <a:p>
            <a:endParaRPr lang="en-US" dirty="0"/>
          </a:p>
        </p:txBody>
      </p:sp>
    </p:spTree>
    <p:extLst>
      <p:ext uri="{BB962C8B-B14F-4D97-AF65-F5344CB8AC3E}">
        <p14:creationId xmlns:p14="http://schemas.microsoft.com/office/powerpoint/2010/main" val="15731635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3A3A85-FF1A-4ED0-A86E-45881FB36CB6}"/>
              </a:ext>
            </a:extLst>
          </p:cNvPr>
          <p:cNvSpPr>
            <a:spLocks noGrp="1"/>
          </p:cNvSpPr>
          <p:nvPr>
            <p:ph type="title"/>
          </p:nvPr>
        </p:nvSpPr>
        <p:spPr/>
        <p:txBody>
          <a:bodyPr vert="horz" lIns="91440" tIns="45720" rIns="91440" bIns="45720" rtlCol="0" anchor="ctr">
            <a:normAutofit/>
          </a:bodyPr>
          <a:lstStyle/>
          <a:p>
            <a:r>
              <a:rPr lang="en-US"/>
              <a:t>Значај рачунарске мреже за појединце</a:t>
            </a:r>
          </a:p>
        </p:txBody>
      </p:sp>
      <p:sp>
        <p:nvSpPr>
          <p:cNvPr id="3" name="Content Placeholder 2">
            <a:extLst>
              <a:ext uri="{FF2B5EF4-FFF2-40B4-BE49-F238E27FC236}">
                <a16:creationId xmlns="" xmlns:a16="http://schemas.microsoft.com/office/drawing/2014/main" id="{A3A6DAC1-26C6-4029-A26D-B34CF50186BB}"/>
              </a:ext>
            </a:extLst>
          </p:cNvPr>
          <p:cNvSpPr>
            <a:spLocks noGrp="1"/>
          </p:cNvSpPr>
          <p:nvPr>
            <p:ph idx="1"/>
          </p:nvPr>
        </p:nvSpPr>
        <p:spPr>
          <a:xfrm>
            <a:off x="700635" y="2353740"/>
            <a:ext cx="10691265" cy="3636088"/>
          </a:xfrm>
        </p:spPr>
        <p:txBody>
          <a:bodyPr vert="horz" lIns="91440" tIns="45720" rIns="91440" bIns="45720" rtlCol="0" anchor="t">
            <a:normAutofit/>
          </a:bodyPr>
          <a:lstStyle/>
          <a:p>
            <a:r>
              <a:rPr lang="en-US"/>
              <a:t>Рачунарске мреже за појединце имају велики значај и то пре свега за</a:t>
            </a:r>
          </a:p>
          <a:p>
            <a:r>
              <a:rPr lang="en-US"/>
              <a:t>Комуникацију</a:t>
            </a:r>
            <a:endParaRPr lang="en-US" dirty="0"/>
          </a:p>
          <a:p>
            <a:r>
              <a:rPr lang="en-US"/>
              <a:t>Приступ удаљеним информацијама </a:t>
            </a:r>
          </a:p>
          <a:p>
            <a:r>
              <a:rPr lang="en-US"/>
              <a:t>Електронску куповину</a:t>
            </a:r>
          </a:p>
          <a:p>
            <a:r>
              <a:rPr lang="en-US"/>
              <a:t>Интерактивну забаву</a:t>
            </a:r>
            <a:endParaRPr lang="en-US" dirty="0"/>
          </a:p>
          <a:p>
            <a:r>
              <a:rPr lang="en-US"/>
              <a:t>Онлајн куповину</a:t>
            </a:r>
            <a:endParaRPr lang="en-US" dirty="0"/>
          </a:p>
          <a:p>
            <a:endParaRPr lang="en-US" dirty="0"/>
          </a:p>
        </p:txBody>
      </p:sp>
    </p:spTree>
    <p:extLst>
      <p:ext uri="{BB962C8B-B14F-4D97-AF65-F5344CB8AC3E}">
        <p14:creationId xmlns:p14="http://schemas.microsoft.com/office/powerpoint/2010/main" val="6393192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 xmlns:a16="http://schemas.microsoft.com/office/drawing/2014/main" id="{F64F9B95-9045-48D2-B9F3-2927E98F54A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085AA86F-6A4D-4BCB-A045-D992CDC2959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 xmlns:a16="http://schemas.microsoft.com/office/drawing/2014/main" id="{33E93247-6229-44AB-A550-739E971E69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Child using laptop">
            <a:extLst>
              <a:ext uri="{FF2B5EF4-FFF2-40B4-BE49-F238E27FC236}">
                <a16:creationId xmlns="" xmlns:a16="http://schemas.microsoft.com/office/drawing/2014/main" id="{FD3E2055-22E2-4EB9-A469-E84BBA474858}"/>
              </a:ext>
            </a:extLst>
          </p:cNvPr>
          <p:cNvPicPr>
            <a:picLocks noGrp="1" noChangeAspect="1"/>
          </p:cNvPicPr>
          <p:nvPr>
            <p:ph idx="1"/>
          </p:nvPr>
        </p:nvPicPr>
        <p:blipFill rotWithShape="1">
          <a:blip r:embed="rId2"/>
          <a:srcRect t="14033" b="1697"/>
          <a:stretch/>
        </p:blipFill>
        <p:spPr>
          <a:xfrm>
            <a:off x="20" y="10"/>
            <a:ext cx="12191980" cy="6857990"/>
          </a:xfrm>
          <a:prstGeom prst="rect">
            <a:avLst/>
          </a:prstGeom>
        </p:spPr>
      </p:pic>
      <p:sp>
        <p:nvSpPr>
          <p:cNvPr id="15" name="Rectangle 14">
            <a:extLst>
              <a:ext uri="{FF2B5EF4-FFF2-40B4-BE49-F238E27FC236}">
                <a16:creationId xmlns="" xmlns:a16="http://schemas.microsoft.com/office/drawing/2014/main" id="{6BB6B482-ACCA-4938-8AEA-49D525C1722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46905" y="46904"/>
            <a:ext cx="6865150" cy="6771342"/>
          </a:xfrm>
          <a:prstGeom prst="rect">
            <a:avLst/>
          </a:prstGeom>
          <a:gradFill>
            <a:gsLst>
              <a:gs pos="42000">
                <a:srgbClr val="000000">
                  <a:alpha val="18000"/>
                </a:srgbClr>
              </a:gs>
              <a:gs pos="0">
                <a:srgbClr val="000000">
                  <a:alpha val="0"/>
                </a:srgbClr>
              </a:gs>
              <a:gs pos="100000">
                <a:srgbClr val="000000">
                  <a:alpha val="3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F5263634-604B-4AD7-BC56-971759509A53}"/>
              </a:ext>
            </a:extLst>
          </p:cNvPr>
          <p:cNvSpPr>
            <a:spLocks noGrp="1"/>
          </p:cNvSpPr>
          <p:nvPr>
            <p:ph type="title"/>
          </p:nvPr>
        </p:nvSpPr>
        <p:spPr>
          <a:xfrm>
            <a:off x="647701" y="871759"/>
            <a:ext cx="5067300" cy="3497042"/>
          </a:xfrm>
        </p:spPr>
        <p:txBody>
          <a:bodyPr vert="horz" lIns="91440" tIns="45720" rIns="91440" bIns="45720" rtlCol="0" anchor="t">
            <a:normAutofit/>
          </a:bodyPr>
          <a:lstStyle/>
          <a:p>
            <a:r>
              <a:rPr lang="en-US" sz="5400" err="1">
                <a:solidFill>
                  <a:srgbClr val="FFFFFF"/>
                </a:solidFill>
              </a:rPr>
              <a:t>Зависност</a:t>
            </a:r>
            <a:r>
              <a:rPr lang="en-US" sz="5400" dirty="0">
                <a:solidFill>
                  <a:srgbClr val="FFFFFF"/>
                </a:solidFill>
              </a:rPr>
              <a:t> </a:t>
            </a:r>
            <a:r>
              <a:rPr lang="en-US" sz="5400">
                <a:solidFill>
                  <a:srgbClr val="FFFFFF"/>
                </a:solidFill>
              </a:rPr>
              <a:t>од интернета</a:t>
            </a:r>
          </a:p>
        </p:txBody>
      </p:sp>
      <p:cxnSp>
        <p:nvCxnSpPr>
          <p:cNvPr id="17" name="Straight Connector 16">
            <a:extLst>
              <a:ext uri="{FF2B5EF4-FFF2-40B4-BE49-F238E27FC236}">
                <a16:creationId xmlns="" xmlns:a16="http://schemas.microsoft.com/office/drawing/2014/main" id="{EE2E603F-4A95-4FE8-BB06-211DFD75DBE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723900"/>
            <a:ext cx="16383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2781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1E8EC4-5CDB-4DD4-9022-27A0A731A3C1}"/>
              </a:ext>
            </a:extLst>
          </p:cNvPr>
          <p:cNvSpPr>
            <a:spLocks noGrp="1"/>
          </p:cNvSpPr>
          <p:nvPr>
            <p:ph type="title"/>
          </p:nvPr>
        </p:nvSpPr>
        <p:spPr>
          <a:xfrm>
            <a:off x="700635" y="922096"/>
            <a:ext cx="10691265" cy="1007349"/>
          </a:xfrm>
        </p:spPr>
        <p:txBody>
          <a:bodyPr/>
          <a:lstStyle/>
          <a:p>
            <a:r>
              <a:rPr lang="en-US" dirty="0" err="1"/>
              <a:t>Зависност</a:t>
            </a:r>
            <a:r>
              <a:rPr lang="en-US" dirty="0"/>
              <a:t>  </a:t>
            </a:r>
            <a:r>
              <a:rPr lang="en-US"/>
              <a:t>од  интернета</a:t>
            </a:r>
          </a:p>
        </p:txBody>
      </p:sp>
      <p:sp>
        <p:nvSpPr>
          <p:cNvPr id="3" name="Content Placeholder 2">
            <a:extLst>
              <a:ext uri="{FF2B5EF4-FFF2-40B4-BE49-F238E27FC236}">
                <a16:creationId xmlns="" xmlns:a16="http://schemas.microsoft.com/office/drawing/2014/main" id="{D82E665A-3F1E-412D-9192-CCE219303288}"/>
              </a:ext>
            </a:extLst>
          </p:cNvPr>
          <p:cNvSpPr>
            <a:spLocks noGrp="1"/>
          </p:cNvSpPr>
          <p:nvPr>
            <p:ph idx="1"/>
          </p:nvPr>
        </p:nvSpPr>
        <p:spPr>
          <a:xfrm>
            <a:off x="700635" y="1609059"/>
            <a:ext cx="10691265" cy="4545291"/>
          </a:xfrm>
        </p:spPr>
        <p:txBody>
          <a:bodyPr vert="horz" lIns="91440" tIns="45720" rIns="91440" bIns="45720" rtlCol="0" anchor="t">
            <a:normAutofit/>
          </a:bodyPr>
          <a:lstStyle/>
          <a:p>
            <a:r>
              <a:rPr lang="en-US" err="1">
                <a:ea typeface="+mn-lt"/>
                <a:cs typeface="+mn-lt"/>
              </a:rPr>
              <a:t>Зависност</a:t>
            </a:r>
            <a:r>
              <a:rPr lang="en-US" dirty="0">
                <a:ea typeface="+mn-lt"/>
                <a:cs typeface="+mn-lt"/>
              </a:rPr>
              <a:t> </a:t>
            </a:r>
            <a:r>
              <a:rPr lang="en-US" err="1">
                <a:ea typeface="+mn-lt"/>
                <a:cs typeface="+mn-lt"/>
              </a:rPr>
              <a:t>од</a:t>
            </a:r>
            <a:r>
              <a:rPr lang="en-US" dirty="0">
                <a:ea typeface="+mn-lt"/>
                <a:cs typeface="+mn-lt"/>
              </a:rPr>
              <a:t> </a:t>
            </a:r>
            <a:r>
              <a:rPr lang="en-US" err="1">
                <a:ea typeface="+mn-lt"/>
                <a:cs typeface="+mn-lt"/>
              </a:rPr>
              <a:t>интернета</a:t>
            </a:r>
            <a:r>
              <a:rPr lang="en-US" dirty="0">
                <a:ea typeface="+mn-lt"/>
                <a:cs typeface="+mn-lt"/>
              </a:rPr>
              <a:t> </a:t>
            </a:r>
            <a:r>
              <a:rPr lang="en-US" err="1">
                <a:ea typeface="+mn-lt"/>
                <a:cs typeface="+mn-lt"/>
              </a:rPr>
              <a:t>је</a:t>
            </a:r>
            <a:r>
              <a:rPr lang="en-US" dirty="0">
                <a:ea typeface="+mn-lt"/>
                <a:cs typeface="+mn-lt"/>
              </a:rPr>
              <a:t> </a:t>
            </a:r>
            <a:r>
              <a:rPr lang="en-US" err="1">
                <a:ea typeface="+mn-lt"/>
                <a:cs typeface="+mn-lt"/>
              </a:rPr>
              <a:t>психички</a:t>
            </a:r>
            <a:r>
              <a:rPr lang="en-US" dirty="0">
                <a:ea typeface="+mn-lt"/>
                <a:cs typeface="+mn-lt"/>
              </a:rPr>
              <a:t> </a:t>
            </a:r>
            <a:r>
              <a:rPr lang="en-US" err="1">
                <a:ea typeface="+mn-lt"/>
                <a:cs typeface="+mn-lt"/>
              </a:rPr>
              <a:t>поремећај</a:t>
            </a:r>
            <a:r>
              <a:rPr lang="en-US" dirty="0">
                <a:ea typeface="+mn-lt"/>
                <a:cs typeface="+mn-lt"/>
              </a:rPr>
              <a:t>, </a:t>
            </a:r>
            <a:r>
              <a:rPr lang="en-US" err="1">
                <a:ea typeface="+mn-lt"/>
                <a:cs typeface="+mn-lt"/>
              </a:rPr>
              <a:t>који</a:t>
            </a:r>
            <a:r>
              <a:rPr lang="en-US" dirty="0">
                <a:ea typeface="+mn-lt"/>
                <a:cs typeface="+mn-lt"/>
              </a:rPr>
              <a:t> </a:t>
            </a:r>
            <a:r>
              <a:rPr lang="en-US" err="1">
                <a:ea typeface="+mn-lt"/>
                <a:cs typeface="+mn-lt"/>
              </a:rPr>
              <a:t>се</a:t>
            </a:r>
            <a:r>
              <a:rPr lang="en-US" dirty="0">
                <a:ea typeface="+mn-lt"/>
                <a:cs typeface="+mn-lt"/>
              </a:rPr>
              <a:t> </a:t>
            </a:r>
            <a:r>
              <a:rPr lang="en-US" err="1">
                <a:ea typeface="+mn-lt"/>
                <a:cs typeface="+mn-lt"/>
              </a:rPr>
              <a:t>манифестује</a:t>
            </a:r>
            <a:r>
              <a:rPr lang="en-US" dirty="0">
                <a:ea typeface="+mn-lt"/>
                <a:cs typeface="+mn-lt"/>
              </a:rPr>
              <a:t> </a:t>
            </a:r>
            <a:r>
              <a:rPr lang="en-US" err="1">
                <a:ea typeface="+mn-lt"/>
                <a:cs typeface="+mn-lt"/>
              </a:rPr>
              <a:t>као</a:t>
            </a:r>
            <a:r>
              <a:rPr lang="en-US" dirty="0">
                <a:ea typeface="+mn-lt"/>
                <a:cs typeface="+mn-lt"/>
              </a:rPr>
              <a:t> </a:t>
            </a:r>
            <a:r>
              <a:rPr lang="en-US" err="1">
                <a:ea typeface="+mn-lt"/>
                <a:cs typeface="+mn-lt"/>
              </a:rPr>
              <a:t>опсесивна</a:t>
            </a:r>
            <a:r>
              <a:rPr lang="en-US" dirty="0">
                <a:ea typeface="+mn-lt"/>
                <a:cs typeface="+mn-lt"/>
              </a:rPr>
              <a:t> </a:t>
            </a:r>
            <a:r>
              <a:rPr lang="en-US" err="1">
                <a:ea typeface="+mn-lt"/>
                <a:cs typeface="+mn-lt"/>
              </a:rPr>
              <a:t>жеља</a:t>
            </a:r>
            <a:r>
              <a:rPr lang="en-US" dirty="0">
                <a:ea typeface="+mn-lt"/>
                <a:cs typeface="+mn-lt"/>
              </a:rPr>
              <a:t> </a:t>
            </a:r>
            <a:r>
              <a:rPr lang="en-US" err="1">
                <a:ea typeface="+mn-lt"/>
                <a:cs typeface="+mn-lt"/>
              </a:rPr>
              <a:t>да</a:t>
            </a:r>
            <a:r>
              <a:rPr lang="en-US" dirty="0">
                <a:ea typeface="+mn-lt"/>
                <a:cs typeface="+mn-lt"/>
              </a:rPr>
              <a:t> </a:t>
            </a:r>
            <a:r>
              <a:rPr lang="en-US" err="1">
                <a:ea typeface="+mn-lt"/>
                <a:cs typeface="+mn-lt"/>
              </a:rPr>
              <a:t>се</a:t>
            </a:r>
            <a:r>
              <a:rPr lang="en-US" dirty="0">
                <a:ea typeface="+mn-lt"/>
                <a:cs typeface="+mn-lt"/>
              </a:rPr>
              <a:t> </a:t>
            </a:r>
            <a:r>
              <a:rPr lang="en-US" err="1">
                <a:ea typeface="+mn-lt"/>
                <a:cs typeface="+mn-lt"/>
              </a:rPr>
              <a:t>проводи</a:t>
            </a:r>
            <a:r>
              <a:rPr lang="en-US" dirty="0">
                <a:ea typeface="+mn-lt"/>
                <a:cs typeface="+mn-lt"/>
              </a:rPr>
              <a:t> </a:t>
            </a:r>
            <a:r>
              <a:rPr lang="en-US" err="1">
                <a:ea typeface="+mn-lt"/>
                <a:cs typeface="+mn-lt"/>
              </a:rPr>
              <a:t>време</a:t>
            </a:r>
            <a:r>
              <a:rPr lang="en-US" dirty="0">
                <a:ea typeface="+mn-lt"/>
                <a:cs typeface="+mn-lt"/>
              </a:rPr>
              <a:t> </a:t>
            </a:r>
            <a:r>
              <a:rPr lang="en-US">
                <a:ea typeface="+mn-lt"/>
                <a:cs typeface="+mn-lt"/>
              </a:rPr>
              <a:t>на интернету.</a:t>
            </a:r>
            <a:endParaRPr lang="en-US" dirty="0">
              <a:ea typeface="+mn-lt"/>
              <a:cs typeface="+mn-lt"/>
            </a:endParaRPr>
          </a:p>
          <a:p>
            <a:r>
              <a:rPr lang="en-US">
                <a:ea typeface="+mn-lt"/>
                <a:cs typeface="+mn-lt"/>
              </a:rPr>
              <a:t>У науци, овај поремећај се зове Компулзивно коришћење Интернета или иПоремећај.</a:t>
            </a:r>
            <a:endParaRPr lang="en-US" dirty="0">
              <a:ea typeface="+mn-lt"/>
              <a:cs typeface="+mn-lt"/>
            </a:endParaRPr>
          </a:p>
          <a:p>
            <a:r>
              <a:rPr lang="en-US" dirty="0" err="1">
                <a:ea typeface="+mn-lt"/>
                <a:cs typeface="+mn-lt"/>
              </a:rPr>
              <a:t>Поремећај</a:t>
            </a:r>
            <a:r>
              <a:rPr lang="en-US" dirty="0">
                <a:ea typeface="+mn-lt"/>
                <a:cs typeface="+mn-lt"/>
              </a:rPr>
              <a:t> </a:t>
            </a:r>
            <a:r>
              <a:rPr lang="en-US" dirty="0" err="1">
                <a:ea typeface="+mn-lt"/>
                <a:cs typeface="+mn-lt"/>
              </a:rPr>
              <a:t>је</a:t>
            </a:r>
            <a:r>
              <a:rPr lang="en-US" dirty="0">
                <a:ea typeface="+mn-lt"/>
                <a:cs typeface="+mn-lt"/>
              </a:rPr>
              <a:t> </a:t>
            </a:r>
            <a:r>
              <a:rPr lang="en-US" dirty="0" err="1">
                <a:ea typeface="+mn-lt"/>
                <a:cs typeface="+mn-lt"/>
              </a:rPr>
              <a:t>први</a:t>
            </a:r>
            <a:r>
              <a:rPr lang="en-US" dirty="0">
                <a:ea typeface="+mn-lt"/>
                <a:cs typeface="+mn-lt"/>
              </a:rPr>
              <a:t> </a:t>
            </a:r>
            <a:r>
              <a:rPr lang="en-US" dirty="0" err="1">
                <a:ea typeface="+mn-lt"/>
                <a:cs typeface="+mn-lt"/>
              </a:rPr>
              <a:t>пут</a:t>
            </a:r>
            <a:r>
              <a:rPr lang="en-US" dirty="0">
                <a:ea typeface="+mn-lt"/>
                <a:cs typeface="+mn-lt"/>
              </a:rPr>
              <a:t> </a:t>
            </a:r>
            <a:r>
              <a:rPr lang="en-US" dirty="0" err="1">
                <a:ea typeface="+mn-lt"/>
                <a:cs typeface="+mn-lt"/>
              </a:rPr>
              <a:t>описао</a:t>
            </a:r>
            <a:r>
              <a:rPr lang="en-US" dirty="0">
                <a:ea typeface="+mn-lt"/>
                <a:cs typeface="+mn-lt"/>
              </a:rPr>
              <a:t> </a:t>
            </a:r>
            <a:r>
              <a:rPr lang="en-US" dirty="0" err="1">
                <a:ea typeface="+mn-lt"/>
                <a:cs typeface="+mn-lt"/>
              </a:rPr>
              <a:t>амерички</a:t>
            </a:r>
            <a:r>
              <a:rPr lang="en-US" dirty="0">
                <a:ea typeface="+mn-lt"/>
                <a:cs typeface="+mn-lt"/>
              </a:rPr>
              <a:t> </a:t>
            </a:r>
            <a:r>
              <a:rPr lang="en-US" dirty="0" err="1">
                <a:ea typeface="+mn-lt"/>
                <a:cs typeface="+mn-lt"/>
              </a:rPr>
              <a:t>психијатар</a:t>
            </a:r>
            <a:r>
              <a:rPr lang="en-US" dirty="0">
                <a:ea typeface="+mn-lt"/>
                <a:cs typeface="+mn-lt"/>
              </a:rPr>
              <a:t> </a:t>
            </a:r>
            <a:r>
              <a:rPr lang="en-US" dirty="0" err="1">
                <a:ea typeface="+mn-lt"/>
                <a:cs typeface="+mn-lt"/>
              </a:rPr>
              <a:t>Иван</a:t>
            </a:r>
            <a:r>
              <a:rPr lang="en-US" dirty="0">
                <a:ea typeface="+mn-lt"/>
                <a:cs typeface="+mn-lt"/>
              </a:rPr>
              <a:t> </a:t>
            </a:r>
            <a:r>
              <a:rPr lang="en-US" dirty="0" err="1">
                <a:ea typeface="+mn-lt"/>
                <a:cs typeface="+mn-lt"/>
              </a:rPr>
              <a:t>Голдберг</a:t>
            </a:r>
            <a:r>
              <a:rPr lang="en-US" dirty="0">
                <a:ea typeface="+mn-lt"/>
                <a:cs typeface="+mn-lt"/>
              </a:rPr>
              <a:t>, 1995. </a:t>
            </a:r>
            <a:r>
              <a:rPr lang="en-US" dirty="0" err="1">
                <a:ea typeface="+mn-lt"/>
                <a:cs typeface="+mn-lt"/>
              </a:rPr>
              <a:t>године</a:t>
            </a:r>
            <a:r>
              <a:rPr lang="en-US" dirty="0">
                <a:ea typeface="+mn-lt"/>
                <a:cs typeface="+mn-lt"/>
              </a:rPr>
              <a:t>. </a:t>
            </a:r>
            <a:endParaRPr lang="en-US">
              <a:ea typeface="+mn-lt"/>
              <a:cs typeface="+mn-lt"/>
            </a:endParaRPr>
          </a:p>
          <a:p>
            <a:r>
              <a:rPr lang="en-US" dirty="0" err="1">
                <a:ea typeface="+mn-lt"/>
                <a:cs typeface="+mn-lt"/>
              </a:rPr>
              <a:t>Његов</a:t>
            </a:r>
            <a:r>
              <a:rPr lang="en-US" dirty="0">
                <a:ea typeface="+mn-lt"/>
                <a:cs typeface="+mn-lt"/>
              </a:rPr>
              <a:t> </a:t>
            </a:r>
            <a:r>
              <a:rPr lang="en-US" dirty="0" err="1">
                <a:ea typeface="+mn-lt"/>
                <a:cs typeface="+mn-lt"/>
              </a:rPr>
              <a:t>опис</a:t>
            </a:r>
            <a:r>
              <a:rPr lang="en-US" dirty="0">
                <a:ea typeface="+mn-lt"/>
                <a:cs typeface="+mn-lt"/>
              </a:rPr>
              <a:t> </a:t>
            </a:r>
            <a:r>
              <a:rPr lang="en-US" dirty="0" err="1">
                <a:ea typeface="+mn-lt"/>
                <a:cs typeface="+mn-lt"/>
              </a:rPr>
              <a:t>зависности</a:t>
            </a:r>
            <a:r>
              <a:rPr lang="en-US" dirty="0">
                <a:ea typeface="+mn-lt"/>
                <a:cs typeface="+mn-lt"/>
              </a:rPr>
              <a:t> </a:t>
            </a:r>
            <a:r>
              <a:rPr lang="en-US" dirty="0" err="1">
                <a:ea typeface="+mn-lt"/>
                <a:cs typeface="+mn-lt"/>
              </a:rPr>
              <a:t>од</a:t>
            </a:r>
            <a:r>
              <a:rPr lang="en-US" dirty="0">
                <a:ea typeface="+mn-lt"/>
                <a:cs typeface="+mn-lt"/>
              </a:rPr>
              <a:t> </a:t>
            </a:r>
            <a:r>
              <a:rPr lang="en-US" dirty="0" err="1">
                <a:ea typeface="+mn-lt"/>
                <a:cs typeface="+mn-lt"/>
              </a:rPr>
              <a:t>интернета</a:t>
            </a:r>
            <a:r>
              <a:rPr lang="en-US" dirty="0">
                <a:ea typeface="+mn-lt"/>
                <a:cs typeface="+mn-lt"/>
              </a:rPr>
              <a:t> </a:t>
            </a:r>
            <a:r>
              <a:rPr lang="en-US" dirty="0" err="1">
                <a:ea typeface="+mn-lt"/>
                <a:cs typeface="+mn-lt"/>
              </a:rPr>
              <a:t>је</a:t>
            </a:r>
            <a:r>
              <a:rPr lang="en-US" dirty="0">
                <a:ea typeface="+mn-lt"/>
                <a:cs typeface="+mn-lt"/>
              </a:rPr>
              <a:t> </a:t>
            </a:r>
            <a:r>
              <a:rPr lang="en-US" dirty="0" err="1">
                <a:ea typeface="+mn-lt"/>
                <a:cs typeface="+mn-lt"/>
              </a:rPr>
              <a:t>био</a:t>
            </a:r>
            <a:r>
              <a:rPr lang="en-US" dirty="0">
                <a:ea typeface="+mn-lt"/>
                <a:cs typeface="+mn-lt"/>
              </a:rPr>
              <a:t> </a:t>
            </a:r>
            <a:r>
              <a:rPr lang="en-US" dirty="0" err="1">
                <a:ea typeface="+mn-lt"/>
                <a:cs typeface="+mn-lt"/>
              </a:rPr>
              <a:t>заснован</a:t>
            </a:r>
            <a:r>
              <a:rPr lang="en-US" dirty="0">
                <a:ea typeface="+mn-lt"/>
                <a:cs typeface="+mn-lt"/>
              </a:rPr>
              <a:t> </a:t>
            </a:r>
            <a:r>
              <a:rPr lang="en-US" dirty="0" err="1">
                <a:ea typeface="+mn-lt"/>
                <a:cs typeface="+mn-lt"/>
              </a:rPr>
              <a:t>на</a:t>
            </a:r>
            <a:r>
              <a:rPr lang="en-US" dirty="0">
                <a:ea typeface="+mn-lt"/>
                <a:cs typeface="+mn-lt"/>
              </a:rPr>
              <a:t> ДСП-</a:t>
            </a:r>
            <a:r>
              <a:rPr lang="en-US" dirty="0" err="1">
                <a:ea typeface="+mn-lt"/>
                <a:cs typeface="+mn-lt"/>
              </a:rPr>
              <a:t>овом</a:t>
            </a:r>
            <a:r>
              <a:rPr lang="en-US" dirty="0">
                <a:ea typeface="+mn-lt"/>
                <a:cs typeface="+mn-lt"/>
              </a:rPr>
              <a:t> </a:t>
            </a:r>
            <a:r>
              <a:rPr lang="en-US" dirty="0" err="1">
                <a:ea typeface="+mn-lt"/>
                <a:cs typeface="+mn-lt"/>
              </a:rPr>
              <a:t>опису</a:t>
            </a:r>
            <a:r>
              <a:rPr lang="en-US" dirty="0">
                <a:ea typeface="+mn-lt"/>
                <a:cs typeface="+mn-lt"/>
              </a:rPr>
              <a:t> </a:t>
            </a:r>
            <a:r>
              <a:rPr lang="en-US" dirty="0" err="1">
                <a:ea typeface="+mn-lt"/>
                <a:cs typeface="+mn-lt"/>
              </a:rPr>
              <a:t>патолошког</a:t>
            </a:r>
            <a:r>
              <a:rPr lang="en-US" dirty="0">
                <a:ea typeface="+mn-lt"/>
                <a:cs typeface="+mn-lt"/>
              </a:rPr>
              <a:t> </a:t>
            </a:r>
            <a:r>
              <a:rPr lang="en-US" dirty="0" err="1">
                <a:ea typeface="+mn-lt"/>
                <a:cs typeface="+mn-lt"/>
              </a:rPr>
              <a:t>коцкања</a:t>
            </a:r>
            <a:r>
              <a:rPr lang="en-US" dirty="0">
                <a:ea typeface="+mn-lt"/>
                <a:cs typeface="+mn-lt"/>
              </a:rPr>
              <a:t>. </a:t>
            </a:r>
            <a:endParaRPr lang="en-US">
              <a:ea typeface="+mn-lt"/>
              <a:cs typeface="+mn-lt"/>
            </a:endParaRPr>
          </a:p>
          <a:p>
            <a:r>
              <a:rPr lang="en-US" dirty="0" err="1">
                <a:ea typeface="+mn-lt"/>
                <a:cs typeface="+mn-lt"/>
              </a:rPr>
              <a:t>Голдберг</a:t>
            </a:r>
            <a:r>
              <a:rPr lang="en-US" dirty="0">
                <a:ea typeface="+mn-lt"/>
                <a:cs typeface="+mn-lt"/>
              </a:rPr>
              <a:t> </a:t>
            </a:r>
            <a:r>
              <a:rPr lang="en-US" dirty="0" err="1">
                <a:ea typeface="+mn-lt"/>
                <a:cs typeface="+mn-lt"/>
              </a:rPr>
              <a:t>је</a:t>
            </a:r>
            <a:r>
              <a:rPr lang="en-US" dirty="0">
                <a:ea typeface="+mn-lt"/>
                <a:cs typeface="+mn-lt"/>
              </a:rPr>
              <a:t> </a:t>
            </a:r>
            <a:r>
              <a:rPr lang="en-US" dirty="0" err="1">
                <a:ea typeface="+mn-lt"/>
                <a:cs typeface="+mn-lt"/>
              </a:rPr>
              <a:t>навео</a:t>
            </a:r>
            <a:r>
              <a:rPr lang="en-US" dirty="0">
                <a:ea typeface="+mn-lt"/>
                <a:cs typeface="+mn-lt"/>
              </a:rPr>
              <a:t> </a:t>
            </a:r>
            <a:r>
              <a:rPr lang="en-US" dirty="0" err="1">
                <a:ea typeface="+mn-lt"/>
                <a:cs typeface="+mn-lt"/>
              </a:rPr>
              <a:t>сљедеће</a:t>
            </a:r>
            <a:r>
              <a:rPr lang="en-US" dirty="0">
                <a:ea typeface="+mn-lt"/>
                <a:cs typeface="+mn-lt"/>
              </a:rPr>
              <a:t> </a:t>
            </a:r>
            <a:r>
              <a:rPr lang="en-US" dirty="0" err="1">
                <a:ea typeface="+mn-lt"/>
                <a:cs typeface="+mn-lt"/>
              </a:rPr>
              <a:t>основне</a:t>
            </a:r>
            <a:r>
              <a:rPr lang="en-US" dirty="0">
                <a:ea typeface="+mn-lt"/>
                <a:cs typeface="+mn-lt"/>
              </a:rPr>
              <a:t> </a:t>
            </a:r>
            <a:r>
              <a:rPr lang="en-US" dirty="0" err="1">
                <a:ea typeface="+mn-lt"/>
                <a:cs typeface="+mn-lt"/>
              </a:rPr>
              <a:t>симптоме</a:t>
            </a:r>
            <a:r>
              <a:rPr lang="en-US" dirty="0">
                <a:ea typeface="+mn-lt"/>
                <a:cs typeface="+mn-lt"/>
              </a:rPr>
              <a:t> </a:t>
            </a:r>
            <a:r>
              <a:rPr lang="en-US" dirty="0" err="1">
                <a:ea typeface="+mn-lt"/>
                <a:cs typeface="+mn-lt"/>
              </a:rPr>
              <a:t>овог</a:t>
            </a:r>
            <a:r>
              <a:rPr lang="en-US" dirty="0">
                <a:ea typeface="+mn-lt"/>
                <a:cs typeface="+mn-lt"/>
              </a:rPr>
              <a:t> </a:t>
            </a:r>
            <a:r>
              <a:rPr lang="en-US" dirty="0" err="1">
                <a:ea typeface="+mn-lt"/>
                <a:cs typeface="+mn-lt"/>
              </a:rPr>
              <a:t>поремећаја</a:t>
            </a:r>
            <a:r>
              <a:rPr lang="en-US" dirty="0">
                <a:ea typeface="+mn-lt"/>
                <a:cs typeface="+mn-lt"/>
              </a:rPr>
              <a:t>:</a:t>
            </a:r>
            <a:endParaRPr lang="en-US"/>
          </a:p>
          <a:p>
            <a:r>
              <a:rPr lang="en-US" dirty="0" err="1">
                <a:ea typeface="+mn-lt"/>
                <a:cs typeface="+mn-lt"/>
              </a:rPr>
              <a:t>кориштење</a:t>
            </a:r>
            <a:r>
              <a:rPr lang="en-US" dirty="0">
                <a:ea typeface="+mn-lt"/>
                <a:cs typeface="+mn-lt"/>
              </a:rPr>
              <a:t> </a:t>
            </a:r>
            <a:r>
              <a:rPr lang="en-US" dirty="0" err="1">
                <a:ea typeface="+mn-lt"/>
                <a:cs typeface="+mn-lt"/>
              </a:rPr>
              <a:t>интернета</a:t>
            </a:r>
            <a:r>
              <a:rPr lang="en-US" dirty="0">
                <a:ea typeface="+mn-lt"/>
                <a:cs typeface="+mn-lt"/>
              </a:rPr>
              <a:t> </a:t>
            </a:r>
            <a:r>
              <a:rPr lang="en-US" dirty="0" err="1">
                <a:ea typeface="+mn-lt"/>
                <a:cs typeface="+mn-lt"/>
              </a:rPr>
              <a:t>изазива</a:t>
            </a:r>
            <a:r>
              <a:rPr lang="en-US" dirty="0">
                <a:ea typeface="+mn-lt"/>
                <a:cs typeface="+mn-lt"/>
              </a:rPr>
              <a:t> </a:t>
            </a:r>
            <a:r>
              <a:rPr lang="en-US" dirty="0" err="1">
                <a:ea typeface="+mn-lt"/>
                <a:cs typeface="+mn-lt"/>
              </a:rPr>
              <a:t>негативно</a:t>
            </a:r>
            <a:r>
              <a:rPr lang="en-US" dirty="0">
                <a:ea typeface="+mn-lt"/>
                <a:cs typeface="+mn-lt"/>
              </a:rPr>
              <a:t>, </a:t>
            </a:r>
            <a:r>
              <a:rPr lang="en-US" dirty="0" err="1">
                <a:ea typeface="+mn-lt"/>
                <a:cs typeface="+mn-lt"/>
              </a:rPr>
              <a:t>стресно</a:t>
            </a:r>
            <a:r>
              <a:rPr lang="en-US" dirty="0">
                <a:ea typeface="+mn-lt"/>
                <a:cs typeface="+mn-lt"/>
              </a:rPr>
              <a:t> </a:t>
            </a:r>
            <a:r>
              <a:rPr lang="en-US" dirty="0" err="1">
                <a:ea typeface="+mn-lt"/>
                <a:cs typeface="+mn-lt"/>
              </a:rPr>
              <a:t>стање</a:t>
            </a:r>
            <a:r>
              <a:rPr lang="en-US" dirty="0">
                <a:ea typeface="+mn-lt"/>
                <a:cs typeface="+mn-lt"/>
              </a:rPr>
              <a:t> </a:t>
            </a:r>
            <a:r>
              <a:rPr lang="en-US" dirty="0" err="1">
                <a:ea typeface="+mn-lt"/>
                <a:cs typeface="+mn-lt"/>
              </a:rPr>
              <a:t>човјекове</a:t>
            </a:r>
            <a:r>
              <a:rPr lang="en-US" dirty="0">
                <a:ea typeface="+mn-lt"/>
                <a:cs typeface="+mn-lt"/>
              </a:rPr>
              <a:t> </a:t>
            </a:r>
            <a:r>
              <a:rPr lang="en-US" dirty="0" err="1">
                <a:ea typeface="+mn-lt"/>
                <a:cs typeface="+mn-lt"/>
              </a:rPr>
              <a:t>психе</a:t>
            </a:r>
            <a:endParaRPr lang="en-US" dirty="0" err="1"/>
          </a:p>
          <a:p>
            <a:r>
              <a:rPr lang="en-US" dirty="0" err="1">
                <a:ea typeface="+mn-lt"/>
                <a:cs typeface="+mn-lt"/>
              </a:rPr>
              <a:t>кориштење</a:t>
            </a:r>
            <a:r>
              <a:rPr lang="en-US" dirty="0">
                <a:ea typeface="+mn-lt"/>
                <a:cs typeface="+mn-lt"/>
              </a:rPr>
              <a:t> </a:t>
            </a:r>
            <a:r>
              <a:rPr lang="en-US" dirty="0" err="1">
                <a:ea typeface="+mn-lt"/>
                <a:cs typeface="+mn-lt"/>
              </a:rPr>
              <a:t>интернета</a:t>
            </a:r>
            <a:r>
              <a:rPr lang="en-US" dirty="0">
                <a:ea typeface="+mn-lt"/>
                <a:cs typeface="+mn-lt"/>
              </a:rPr>
              <a:t> </a:t>
            </a:r>
            <a:r>
              <a:rPr lang="en-US" dirty="0" err="1">
                <a:ea typeface="+mn-lt"/>
                <a:cs typeface="+mn-lt"/>
              </a:rPr>
              <a:t>чини</a:t>
            </a:r>
            <a:r>
              <a:rPr lang="en-US" dirty="0">
                <a:ea typeface="+mn-lt"/>
                <a:cs typeface="+mn-lt"/>
              </a:rPr>
              <a:t> </a:t>
            </a:r>
            <a:r>
              <a:rPr lang="en-US" dirty="0" err="1">
                <a:ea typeface="+mn-lt"/>
                <a:cs typeface="+mn-lt"/>
              </a:rPr>
              <a:t>штету</a:t>
            </a:r>
            <a:r>
              <a:rPr lang="en-US" dirty="0">
                <a:ea typeface="+mn-lt"/>
                <a:cs typeface="+mn-lt"/>
              </a:rPr>
              <a:t> </a:t>
            </a:r>
            <a:r>
              <a:rPr lang="en-US" dirty="0" err="1">
                <a:ea typeface="+mn-lt"/>
                <a:cs typeface="+mn-lt"/>
              </a:rPr>
              <a:t>физичком</a:t>
            </a:r>
            <a:r>
              <a:rPr lang="en-US" dirty="0">
                <a:ea typeface="+mn-lt"/>
                <a:cs typeface="+mn-lt"/>
              </a:rPr>
              <a:t>, </a:t>
            </a:r>
            <a:r>
              <a:rPr lang="en-US" dirty="0" err="1">
                <a:ea typeface="+mn-lt"/>
                <a:cs typeface="+mn-lt"/>
              </a:rPr>
              <a:t>психичком</a:t>
            </a:r>
            <a:r>
              <a:rPr lang="en-US" dirty="0">
                <a:ea typeface="+mn-lt"/>
                <a:cs typeface="+mn-lt"/>
              </a:rPr>
              <a:t>, </a:t>
            </a:r>
            <a:r>
              <a:rPr lang="en-US" dirty="0" err="1">
                <a:ea typeface="+mn-lt"/>
                <a:cs typeface="+mn-lt"/>
              </a:rPr>
              <a:t>међуљудском</a:t>
            </a:r>
            <a:r>
              <a:rPr lang="en-US" dirty="0">
                <a:ea typeface="+mn-lt"/>
                <a:cs typeface="+mn-lt"/>
              </a:rPr>
              <a:t>, </a:t>
            </a:r>
            <a:r>
              <a:rPr lang="en-US" dirty="0" err="1">
                <a:ea typeface="+mn-lt"/>
                <a:cs typeface="+mn-lt"/>
              </a:rPr>
              <a:t>друштвеном</a:t>
            </a:r>
            <a:r>
              <a:rPr lang="en-US" dirty="0">
                <a:ea typeface="+mn-lt"/>
                <a:cs typeface="+mn-lt"/>
              </a:rPr>
              <a:t> </a:t>
            </a:r>
            <a:r>
              <a:rPr lang="en-US" dirty="0" err="1">
                <a:ea typeface="+mn-lt"/>
                <a:cs typeface="+mn-lt"/>
              </a:rPr>
              <a:t>или</a:t>
            </a:r>
            <a:r>
              <a:rPr lang="en-US" dirty="0">
                <a:ea typeface="+mn-lt"/>
                <a:cs typeface="+mn-lt"/>
              </a:rPr>
              <a:t> </a:t>
            </a:r>
            <a:r>
              <a:rPr lang="en-US" dirty="0" err="1">
                <a:ea typeface="+mn-lt"/>
                <a:cs typeface="+mn-lt"/>
              </a:rPr>
              <a:t>економском</a:t>
            </a:r>
            <a:r>
              <a:rPr lang="en-US" dirty="0">
                <a:ea typeface="+mn-lt"/>
                <a:cs typeface="+mn-lt"/>
              </a:rPr>
              <a:t> </a:t>
            </a:r>
            <a:r>
              <a:rPr lang="en-US" dirty="0" err="1">
                <a:ea typeface="+mn-lt"/>
                <a:cs typeface="+mn-lt"/>
              </a:rPr>
              <a:t>статусу</a:t>
            </a:r>
            <a:r>
              <a:rPr lang="en-US" dirty="0">
                <a:ea typeface="+mn-lt"/>
                <a:cs typeface="+mn-lt"/>
              </a:rPr>
              <a:t> </a:t>
            </a:r>
            <a:r>
              <a:rPr lang="en-US" dirty="0" err="1">
                <a:ea typeface="+mn-lt"/>
                <a:cs typeface="+mn-lt"/>
              </a:rPr>
              <a:t>човјека</a:t>
            </a:r>
            <a:endParaRPr lang="en-US" dirty="0" err="1"/>
          </a:p>
          <a:p>
            <a:endParaRPr lang="en-US" dirty="0"/>
          </a:p>
        </p:txBody>
      </p:sp>
    </p:spTree>
    <p:extLst>
      <p:ext uri="{BB962C8B-B14F-4D97-AF65-F5344CB8AC3E}">
        <p14:creationId xmlns:p14="http://schemas.microsoft.com/office/powerpoint/2010/main" val="11478925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 xmlns:a16="http://schemas.microsoft.com/office/drawing/2014/main" id="{F64F9B95-9045-48D2-B9F3-2927E98F54A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085AA86F-6A4D-4BCB-A045-D992CDC2959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0" name="Rectangle 29">
            <a:extLst>
              <a:ext uri="{FF2B5EF4-FFF2-40B4-BE49-F238E27FC236}">
                <a16:creationId xmlns="" xmlns:a16="http://schemas.microsoft.com/office/drawing/2014/main" id="{33E93247-6229-44AB-A550-739E971E69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Graphical user interface, application&#10;&#10;Description automatically generated">
            <a:extLst>
              <a:ext uri="{FF2B5EF4-FFF2-40B4-BE49-F238E27FC236}">
                <a16:creationId xmlns="" xmlns:a16="http://schemas.microsoft.com/office/drawing/2014/main" id="{22F53299-6819-4951-8270-63EB362F8189}"/>
              </a:ext>
            </a:extLst>
          </p:cNvPr>
          <p:cNvPicPr>
            <a:picLocks noChangeAspect="1"/>
          </p:cNvPicPr>
          <p:nvPr/>
        </p:nvPicPr>
        <p:blipFill rotWithShape="1">
          <a:blip r:embed="rId2">
            <a:extLst>
              <a:ext uri="{837473B0-CC2E-450A-ABE3-18F120FF3D39}">
                <a1611:picAttrSrcUrl xmlns="" xmlns:a1611="http://schemas.microsoft.com/office/drawing/2016/11/main" r:id="rId3"/>
              </a:ext>
            </a:extLst>
          </a:blip>
          <a:srcRect b="19643"/>
          <a:stretch/>
        </p:blipFill>
        <p:spPr>
          <a:xfrm>
            <a:off x="20" y="10"/>
            <a:ext cx="12191980" cy="6857990"/>
          </a:xfrm>
          <a:prstGeom prst="rect">
            <a:avLst/>
          </a:prstGeom>
        </p:spPr>
      </p:pic>
      <p:sp>
        <p:nvSpPr>
          <p:cNvPr id="32" name="Rectangle 31">
            <a:extLst>
              <a:ext uri="{FF2B5EF4-FFF2-40B4-BE49-F238E27FC236}">
                <a16:creationId xmlns="" xmlns:a16="http://schemas.microsoft.com/office/drawing/2014/main" id="{6BB6B482-ACCA-4938-8AEA-49D525C1722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46905" y="46904"/>
            <a:ext cx="6865150" cy="6771342"/>
          </a:xfrm>
          <a:prstGeom prst="rect">
            <a:avLst/>
          </a:prstGeom>
          <a:gradFill>
            <a:gsLst>
              <a:gs pos="42000">
                <a:srgbClr val="000000">
                  <a:alpha val="18000"/>
                </a:srgbClr>
              </a:gs>
              <a:gs pos="0">
                <a:srgbClr val="000000">
                  <a:alpha val="0"/>
                </a:srgbClr>
              </a:gs>
              <a:gs pos="100000">
                <a:srgbClr val="000000">
                  <a:alpha val="3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0F0EA225-9300-44C0-BA66-B2DB8D5CF918}"/>
              </a:ext>
            </a:extLst>
          </p:cNvPr>
          <p:cNvSpPr>
            <a:spLocks noGrp="1"/>
          </p:cNvSpPr>
          <p:nvPr>
            <p:ph type="title"/>
          </p:nvPr>
        </p:nvSpPr>
        <p:spPr>
          <a:xfrm>
            <a:off x="145896" y="1197003"/>
            <a:ext cx="5067300" cy="3497042"/>
          </a:xfrm>
        </p:spPr>
        <p:txBody>
          <a:bodyPr vert="horz" lIns="91440" tIns="45720" rIns="91440" bIns="45720" rtlCol="0" anchor="t">
            <a:normAutofit/>
          </a:bodyPr>
          <a:lstStyle/>
          <a:p>
            <a:r>
              <a:rPr lang="en-US" sz="5400">
                <a:solidFill>
                  <a:srgbClr val="FFFFFF"/>
                </a:solidFill>
              </a:rPr>
              <a:t>Врсте зависности од интернета</a:t>
            </a:r>
          </a:p>
        </p:txBody>
      </p:sp>
      <p:cxnSp>
        <p:nvCxnSpPr>
          <p:cNvPr id="34" name="Straight Connector 33">
            <a:extLst>
              <a:ext uri="{FF2B5EF4-FFF2-40B4-BE49-F238E27FC236}">
                <a16:creationId xmlns="" xmlns:a16="http://schemas.microsoft.com/office/drawing/2014/main" id="{EE2E603F-4A95-4FE8-BB06-211DFD75DBE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723900"/>
            <a:ext cx="16383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873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ChronicleVTI" id="{508E4D90-5116-4BF0-876B-3F422DD1F65F}" vid="{AA21DC3D-92A8-43A4-8358-ED428371CD55}"/>
    </a:ext>
  </a:extLst>
</a:theme>
</file>

<file path=docProps/app.xml><?xml version="1.0" encoding="utf-8"?>
<Properties xmlns="http://schemas.openxmlformats.org/officeDocument/2006/extended-properties" xmlns:vt="http://schemas.openxmlformats.org/officeDocument/2006/docPropsVTypes">
  <Template>TF00001241</Template>
  <TotalTime>2</TotalTime>
  <Words>697</Words>
  <Application>Microsoft Office PowerPoint</Application>
  <PresentationFormat>Custom</PresentationFormat>
  <Paragraphs>181</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ChronicleVTI</vt:lpstr>
      <vt:lpstr>Зависност и штетни утицаји рачунара</vt:lpstr>
      <vt:lpstr>теме  о којима ћемо говорити:</vt:lpstr>
      <vt:lpstr>Рачунари и рачунарске мреже</vt:lpstr>
      <vt:lpstr>Рачунари и рачунарске мреже</vt:lpstr>
      <vt:lpstr>Значај рачунарских мрежа за компаније</vt:lpstr>
      <vt:lpstr>Значај рачунарске мреже за појединце</vt:lpstr>
      <vt:lpstr>Зависност од интернета</vt:lpstr>
      <vt:lpstr>Зависност  од  интернета</vt:lpstr>
      <vt:lpstr>Врсте зависности од интернета</vt:lpstr>
      <vt:lpstr>Врсте зависности од интернета</vt:lpstr>
      <vt:lpstr>Зависност од рачунара</vt:lpstr>
      <vt:lpstr>Симптоми зависности од рачунара и интернета</vt:lpstr>
      <vt:lpstr>Физички симптоми зависности од рачунара</vt:lpstr>
      <vt:lpstr>Емоцијонални Симптоми зависности од рачунара</vt:lpstr>
      <vt:lpstr>ПРОКРАСТИНАЦИЈА</vt:lpstr>
      <vt:lpstr>Фазе лечења од рачунара и интернета</vt:lpstr>
      <vt:lpstr>Фазе лечења зависности од интернета</vt:lpstr>
      <vt:lpstr>Негативни утицаји рачунара на човека</vt:lpstr>
      <vt:lpstr>Ергономија</vt:lpstr>
      <vt:lpstr>Правилан положај седења за рачунаром</vt:lpstr>
      <vt:lpstr>Правилан положај седења за рачунаром</vt:lpstr>
      <vt:lpstr>Утицај рачунара на чуло вида</vt:lpstr>
      <vt:lpstr>Утицај рачунара на чуло вида</vt:lpstr>
      <vt:lpstr>Утицај рачунара на животну средину</vt:lpstr>
      <vt:lpstr>Утицај рачунара на животну средину</vt:lpstr>
      <vt:lpstr>Подела компоненти рачунара </vt:lpstr>
      <vt:lpstr>Анкете</vt:lpstr>
      <vt:lpstr>Анкета</vt:lpstr>
      <vt:lpstr>Чиме се баве и шта раде особе раличитих година док време проводе на рачунару?</vt:lpstr>
      <vt:lpstr>Хвала на пажњи!!!</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 Comp</dc:creator>
  <cp:lastModifiedBy>My Comp</cp:lastModifiedBy>
  <cp:revision>1004</cp:revision>
  <dcterms:created xsi:type="dcterms:W3CDTF">2021-11-26T14:39:12Z</dcterms:created>
  <dcterms:modified xsi:type="dcterms:W3CDTF">2021-12-30T19:42:48Z</dcterms:modified>
</cp:coreProperties>
</file>